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6" r:id="rId2"/>
    <p:sldId id="312" r:id="rId3"/>
    <p:sldId id="279"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257" r:id="rId29"/>
    <p:sldId id="258" r:id="rId30"/>
    <p:sldId id="259" r:id="rId31"/>
    <p:sldId id="304" r:id="rId32"/>
    <p:sldId id="305" r:id="rId33"/>
    <p:sldId id="260" r:id="rId34"/>
    <p:sldId id="261" r:id="rId35"/>
    <p:sldId id="310" r:id="rId36"/>
    <p:sldId id="262" r:id="rId37"/>
    <p:sldId id="306" r:id="rId38"/>
    <p:sldId id="263" r:id="rId39"/>
    <p:sldId id="264" r:id="rId40"/>
    <p:sldId id="265" r:id="rId41"/>
    <p:sldId id="266" r:id="rId42"/>
    <p:sldId id="267" r:id="rId43"/>
    <p:sldId id="307" r:id="rId44"/>
    <p:sldId id="268" r:id="rId45"/>
    <p:sldId id="311" r:id="rId46"/>
    <p:sldId id="269" r:id="rId47"/>
    <p:sldId id="308" r:id="rId48"/>
    <p:sldId id="270" r:id="rId49"/>
    <p:sldId id="271" r:id="rId50"/>
    <p:sldId id="309" r:id="rId51"/>
    <p:sldId id="272" r:id="rId52"/>
    <p:sldId id="273" r:id="rId53"/>
    <p:sldId id="274" r:id="rId54"/>
    <p:sldId id="275" r:id="rId5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630"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5CAB688-3FED-4F16-B549-0CEC2EA68082}" type="datetimeFigureOut">
              <a:rPr lang="fa-IR" smtClean="0"/>
              <a:t>03/08/1434</a:t>
            </a:fld>
            <a:endParaRPr lang="fa-IR"/>
          </a:p>
        </p:txBody>
      </p:sp>
      <p:sp>
        <p:nvSpPr>
          <p:cNvPr id="5" name="Footer Placeholder 4"/>
          <p:cNvSpPr>
            <a:spLocks noGrp="1"/>
          </p:cNvSpPr>
          <p:nvPr>
            <p:ph type="ftr" sz="quarter" idx="11"/>
          </p:nvPr>
        </p:nvSpPr>
        <p:spPr/>
        <p:txBody>
          <a:bodyPr/>
          <a:lstStyle/>
          <a:p>
            <a:endParaRPr lang="fa-IR"/>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D4EAD99-83C7-44CE-9270-E8EE9B78AAFF}" type="slidenum">
              <a:rPr lang="fa-IR" smtClean="0"/>
              <a:t>‹#›</a:t>
            </a:fld>
            <a:endParaRPr lang="fa-IR"/>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CAB688-3FED-4F16-B549-0CEC2EA68082}" type="datetimeFigureOut">
              <a:rPr lang="fa-IR" smtClean="0"/>
              <a:t>03/08/1434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D4EAD99-83C7-44CE-9270-E8EE9B78AAFF}"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CAB688-3FED-4F16-B549-0CEC2EA68082}" type="datetimeFigureOut">
              <a:rPr lang="fa-IR" smtClean="0"/>
              <a:t>03/08/1434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D4EAD99-83C7-44CE-9270-E8EE9B78AAFF}"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CAB688-3FED-4F16-B549-0CEC2EA68082}" type="datetimeFigureOut">
              <a:rPr lang="fa-IR" smtClean="0"/>
              <a:t>03/08/1434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D4EAD99-83C7-44CE-9270-E8EE9B78AAFF}" type="slidenum">
              <a:rPr lang="fa-IR" smtClean="0"/>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5CAB688-3FED-4F16-B549-0CEC2EA68082}" type="datetimeFigureOut">
              <a:rPr lang="fa-IR" smtClean="0"/>
              <a:t>03/08/1434</a:t>
            </a:fld>
            <a:endParaRPr lang="fa-IR"/>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D4EAD99-83C7-44CE-9270-E8EE9B78AAFF}" type="slidenum">
              <a:rPr lang="fa-IR" smtClean="0"/>
              <a:t>‹#›</a:t>
            </a:fld>
            <a:endParaRPr lang="fa-IR"/>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5CAB688-3FED-4F16-B549-0CEC2EA68082}" type="datetimeFigureOut">
              <a:rPr lang="fa-IR" smtClean="0"/>
              <a:t>03/08/1434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D4EAD99-83C7-44CE-9270-E8EE9B78AAFF}" type="slidenum">
              <a:rPr lang="fa-IR" smtClean="0"/>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5CAB688-3FED-4F16-B549-0CEC2EA68082}" type="datetimeFigureOut">
              <a:rPr lang="fa-IR" smtClean="0"/>
              <a:t>03/08/1434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D4EAD99-83C7-44CE-9270-E8EE9B78AAFF}"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CAB688-3FED-4F16-B549-0CEC2EA68082}" type="datetimeFigureOut">
              <a:rPr lang="fa-IR" smtClean="0"/>
              <a:t>03/08/1434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D4EAD99-83C7-44CE-9270-E8EE9B78AAFF}"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A5CAB688-3FED-4F16-B549-0CEC2EA68082}" type="datetimeFigureOut">
              <a:rPr lang="fa-IR" smtClean="0"/>
              <a:t>03/08/1434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D4EAD99-83C7-44CE-9270-E8EE9B78AAFF}"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5CAB688-3FED-4F16-B549-0CEC2EA68082}" type="datetimeFigureOut">
              <a:rPr lang="fa-IR" smtClean="0"/>
              <a:t>03/08/1434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D4EAD99-83C7-44CE-9270-E8EE9B78AAFF}" type="slidenum">
              <a:rPr lang="fa-IR" smtClean="0"/>
              <a:t>‹#›</a:t>
            </a:fld>
            <a:endParaRPr lang="fa-IR"/>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A5CAB688-3FED-4F16-B549-0CEC2EA68082}" type="datetimeFigureOut">
              <a:rPr lang="fa-IR" smtClean="0"/>
              <a:t>03/08/1434</a:t>
            </a:fld>
            <a:endParaRPr lang="fa-IR"/>
          </a:p>
        </p:txBody>
      </p:sp>
      <p:sp>
        <p:nvSpPr>
          <p:cNvPr id="7" name="Slide Number Placeholder 6"/>
          <p:cNvSpPr>
            <a:spLocks noGrp="1"/>
          </p:cNvSpPr>
          <p:nvPr>
            <p:ph type="sldNum" sz="quarter" idx="12"/>
          </p:nvPr>
        </p:nvSpPr>
        <p:spPr/>
        <p:txBody>
          <a:bodyPr/>
          <a:lstStyle/>
          <a:p>
            <a:fld id="{FD4EAD99-83C7-44CE-9270-E8EE9B78AAFF}" type="slidenum">
              <a:rPr lang="fa-IR" smtClean="0"/>
              <a:t>‹#›</a:t>
            </a:fld>
            <a:endParaRPr lang="fa-IR"/>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fa-IR"/>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A5CAB688-3FED-4F16-B549-0CEC2EA68082}" type="datetimeFigureOut">
              <a:rPr lang="fa-IR" smtClean="0"/>
              <a:t>03/08/1434</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D4EAD99-83C7-44CE-9270-E8EE9B78AAFF}" type="slidenum">
              <a:rPr lang="fa-IR" smtClean="0"/>
              <a:t>‹#›</a:t>
            </a:fld>
            <a:endParaRPr lang="fa-IR"/>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1"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r" defTabSz="914400" rtl="1"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r" defTabSz="914400" rtl="1"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r" defTabSz="914400" rtl="1"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r" defTabSz="914400" rtl="1"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r" defTabSz="914400" rtl="1"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r" defTabSz="914400" rtl="1"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r" defTabSz="914400" rtl="1"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r" defTabSz="914400" rtl="1"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r" defTabSz="914400" rtl="1"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magahalat.persianblog.ir/post/6/"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32500" lnSpcReduction="20000"/>
          </a:bodyPr>
          <a:lstStyle/>
          <a:p>
            <a:r>
              <a:rPr lang="fa-IR" dirty="0" smtClean="0"/>
              <a:t>ه</a:t>
            </a:r>
          </a:p>
          <a:p>
            <a:r>
              <a:rPr lang="fa-IR" dirty="0"/>
              <a:t>ه</a:t>
            </a:r>
            <a:r>
              <a:rPr lang="fa-IR" dirty="0" smtClean="0"/>
              <a:t>مکاران محترم دانشگاه فردوسی</a:t>
            </a:r>
          </a:p>
          <a:p>
            <a:r>
              <a:rPr lang="fa-IR" dirty="0" smtClean="0"/>
              <a:t>تهیه و تدوین : مهدی اخلاقی پور</a:t>
            </a:r>
          </a:p>
          <a:p>
            <a:r>
              <a:rPr lang="fa-IR" dirty="0" smtClean="0"/>
              <a:t>دی ماه 1391</a:t>
            </a:r>
            <a:endParaRPr lang="fa-IR" dirty="0"/>
          </a:p>
        </p:txBody>
      </p:sp>
      <p:sp>
        <p:nvSpPr>
          <p:cNvPr id="2" name="Title 1"/>
          <p:cNvSpPr>
            <a:spLocks noGrp="1"/>
          </p:cNvSpPr>
          <p:nvPr>
            <p:ph type="ctrTitle"/>
          </p:nvPr>
        </p:nvSpPr>
        <p:spPr/>
        <p:txBody>
          <a:bodyPr/>
          <a:lstStyle/>
          <a:p>
            <a:r>
              <a:rPr lang="fa-IR" dirty="0" smtClean="0"/>
              <a:t>اخلاق اداری 	</a:t>
            </a:r>
            <a:endParaRPr lang="fa-IR" dirty="0"/>
          </a:p>
        </p:txBody>
      </p:sp>
    </p:spTree>
    <p:extLst>
      <p:ext uri="{BB962C8B-B14F-4D97-AF65-F5344CB8AC3E}">
        <p14:creationId xmlns:p14="http://schemas.microsoft.com/office/powerpoint/2010/main" val="19776193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 و ان عملك ليس لك بطعمه و لكنه في عنقك امانه و انت مسترعي لمن فوقك ليس لك ان تفتات في رعيه و لا تخاطر الا بوثيقه». 3 همانا كاري كه به عهده توست، طعمه اي برايت نيست، بلكه امانتي است بر گردنت، و آن كه تو را بدان كار گمارده، نگهباني امانت را به عهده ات گذارده، و تو پاسخگوي آني نسبت به آن كه فردا دست توست. اين حق براي تو نيست كه در ميان مردمان به استبداد و خودرأيي عمل نمايي و به كاري دشوار جز با دستاويز محكم درآيي. </a:t>
            </a:r>
            <a:br>
              <a:rPr lang="fa-IR" dirty="0"/>
            </a:br>
            <a:r>
              <a:rPr lang="fa-IR" dirty="0"/>
              <a:t>نيكو و زيبا ديدن كار و تلقي مثبت از مسئوليت، حال و هواي زندگي انسان را مثبت و نيكو و زيبا مي سازد و اساساً ارزش آدمي به آن چيزي است كه آن را نيكو و زيبا مي بيند. </a:t>
            </a:r>
          </a:p>
        </p:txBody>
      </p:sp>
    </p:spTree>
    <p:extLst>
      <p:ext uri="{BB962C8B-B14F-4D97-AF65-F5344CB8AC3E}">
        <p14:creationId xmlns:p14="http://schemas.microsoft.com/office/powerpoint/2010/main" val="1835496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در هر كار و مسئوليتي آنچه اساس است توجه به كيفيت و دقت، و درست و خوب انجام شدن آن است و اين حق كار و مسئوليت است كه بايد ادا شود و نوع عملكرد آدمي ميزان سنجش الهي است. اميرمؤمنان علي(عليه السّلام) در ضمن خطبه اي كه سفارش به پرواپيشگي نموده، چنين فرموده است: «اراد ان يبلوكم ايكم احسن عملا. فبادرو بأعمالكم تكونوا مع جيران الله في داره»6 او خواسته است شما را بيازمايد تا كار كداميك از شما بهتر انجام شود. پس با كردارهاي خود پيشي گيريد تا در خانه خدا با همسايگان خدا باشيد.</a:t>
            </a:r>
            <a:endParaRPr lang="en-US" dirty="0"/>
          </a:p>
          <a:p>
            <a:endParaRPr lang="fa-IR" dirty="0"/>
          </a:p>
        </p:txBody>
      </p:sp>
    </p:spTree>
    <p:extLst>
      <p:ext uri="{BB962C8B-B14F-4D97-AF65-F5344CB8AC3E}">
        <p14:creationId xmlns:p14="http://schemas.microsoft.com/office/powerpoint/2010/main" val="21691463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اميرمؤمنان(عليه السّلام) در اين بيان خود به اين آيه اشاره دارد كه خداي متعال فرموده: «الذي خلق الموت و الحياه ليبلوكم ايكم احسن عملاً»7 آن كه مرگ و زندگي را بيافريد تا شما را بيازمايد كه كداميك از شما نيكو كارتر هستيد. </a:t>
            </a:r>
            <a:br>
              <a:rPr lang="fa-IR" dirty="0"/>
            </a:br>
            <a:r>
              <a:rPr lang="fa-IR" dirty="0"/>
              <a:t>از اين رو آنچه در انجام دادن كار و مسئوليت به عنوان حق آن بايد سخت مورد توجه قرار گيرد، كيفيت كار و خوب انجام دادن مسئوليت است، نه گذراندن امور به هر صورت كه شد، و اين چيزي است كه در اخلاق اداري بايد در درجه نخست اهميت قرار گيرد</a:t>
            </a:r>
          </a:p>
        </p:txBody>
      </p:sp>
    </p:spTree>
    <p:extLst>
      <p:ext uri="{BB962C8B-B14F-4D97-AF65-F5344CB8AC3E}">
        <p14:creationId xmlns:p14="http://schemas.microsoft.com/office/powerpoint/2010/main" val="5680793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نگاه به مردم</a:t>
            </a:r>
            <a:r>
              <a:rPr lang="en-US" dirty="0"/>
              <a:t/>
            </a:r>
            <a:br>
              <a:rPr lang="en-US" dirty="0"/>
            </a:br>
            <a:endParaRPr lang="fa-IR" dirty="0"/>
          </a:p>
        </p:txBody>
      </p:sp>
      <p:sp>
        <p:nvSpPr>
          <p:cNvPr id="3" name="Content Placeholder 2"/>
          <p:cNvSpPr>
            <a:spLocks noGrp="1"/>
          </p:cNvSpPr>
          <p:nvPr>
            <p:ph idx="1"/>
          </p:nvPr>
        </p:nvSpPr>
        <p:spPr/>
        <p:txBody>
          <a:bodyPr/>
          <a:lstStyle/>
          <a:p>
            <a:r>
              <a:rPr lang="fa-IR" dirty="0" smtClean="0"/>
              <a:t>اخلاق </a:t>
            </a:r>
            <a:r>
              <a:rPr lang="fa-IR" dirty="0"/>
              <a:t>اداري مطلوب زماني سازمان مي يابد كه كاركنان نظام اداري به مردم از منظري درست بنگرند و خود را كارگزار، خزانه دار، وكيل و خدمتگزار مردمان ببينند. در اين صورت است كه اخلاق سازماني مطلوب ظهور مي نمايد. امير مؤمنان علي(عليه السّلام) در اين باره به كارگزاران خود چنين آموزش داده است:</a:t>
            </a:r>
            <a:endParaRPr lang="en-US" dirty="0"/>
          </a:p>
          <a:p>
            <a:endParaRPr lang="fa-IR" dirty="0"/>
          </a:p>
        </p:txBody>
      </p:sp>
    </p:spTree>
    <p:extLst>
      <p:ext uri="{BB962C8B-B14F-4D97-AF65-F5344CB8AC3E}">
        <p14:creationId xmlns:p14="http://schemas.microsoft.com/office/powerpoint/2010/main" val="798677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كاركنان اداري زماني به درستي مي توانند انصاف را پاس بدارند كه داد مردمان را از خويش بدهند و در رفتار با آنان شكيبايي داشته باشند و با ا يشان طلبكارانه برخورد ننمايند و خود را وكيل و خزانه دار آنان ببينند و احساس كنند كه به موكلان خود پاسخگويند و فلسفه وجودي ايشان در نظام اداري خدمتگزاري به مردم است. </a:t>
            </a:r>
            <a:br>
              <a:rPr lang="fa-IR" dirty="0"/>
            </a:br>
            <a:r>
              <a:rPr lang="fa-IR" dirty="0"/>
              <a:t>خطرناكترين آفت اخلاق سازماني و تباه كننده ترين عامل رفتار انساني اين است كه كارگزاران و كاركنان نظام اداري از بالا به پايين به مردم بنگرند، و خود را بر آنان مسلط ببينند، و در اداره امور خود را فرمانروا تصور نمايند و اراده فرمانروايي كنند.</a:t>
            </a:r>
          </a:p>
        </p:txBody>
      </p:sp>
    </p:spTree>
    <p:extLst>
      <p:ext uri="{BB962C8B-B14F-4D97-AF65-F5344CB8AC3E}">
        <p14:creationId xmlns:p14="http://schemas.microsoft.com/office/powerpoint/2010/main" val="7049541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در نظام اداري آنچه بايد در رأس مناسبات و روابط و رفتارها حاكم باشد، حرمت نگهداشتن مردم و پاسداري از حقوق ايشان است. اين دريافت كه هر كس در هر مرتبه اي از نظام اداري در جايگاهي قرار گرفته است كه بتواند پاسدار حقوق مردم و حافظ حرمتهايشان باشد، تلقي اشخاص را در رويارويي با نعمت مسئوليت و به كارگيري آن در جهت خدمت به انسانها تصحيح مي نمايد، و در اين صورت است كه يك نظام اداري مبتني بر اخلاق انساني ظهور مي كند و در اين مسير پايدار مي ماند</a:t>
            </a:r>
          </a:p>
        </p:txBody>
      </p:sp>
    </p:spTree>
    <p:extLst>
      <p:ext uri="{BB962C8B-B14F-4D97-AF65-F5344CB8AC3E}">
        <p14:creationId xmlns:p14="http://schemas.microsoft.com/office/powerpoint/2010/main" val="24177353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hlinkClick r:id="rId2"/>
              </a:rPr>
              <a:t>اخلاق و آداب معاشرت اجتماعی</a:t>
            </a:r>
            <a:r>
              <a:rPr lang="en-US" dirty="0"/>
              <a:t> </a:t>
            </a:r>
            <a:br>
              <a:rPr lang="en-US" dirty="0"/>
            </a:br>
            <a:endParaRPr lang="fa-IR" dirty="0"/>
          </a:p>
        </p:txBody>
      </p:sp>
      <p:sp>
        <p:nvSpPr>
          <p:cNvPr id="3" name="Content Placeholder 2"/>
          <p:cNvSpPr>
            <a:spLocks noGrp="1"/>
          </p:cNvSpPr>
          <p:nvPr>
            <p:ph idx="1"/>
          </p:nvPr>
        </p:nvSpPr>
        <p:spPr/>
        <p:txBody>
          <a:bodyPr/>
          <a:lstStyle/>
          <a:p>
            <a:r>
              <a:rPr lang="fa-IR" b="1" dirty="0"/>
              <a:t>احساس نیاز به معاشرت صمیمانه و همدلی و همراهی با دیگران، علاوه بر این که یکی از جلوه های زندگی اجتماعی به شمار می رود، ندایی برخاسته از اعماق وجود انسان است.زیرا انسان ، موجودی اجتماعی است  که ارتباط و انس با دیگران از ضروریات زندگی او به شمار می رود.</a:t>
            </a:r>
            <a:endParaRPr lang="en-US" dirty="0"/>
          </a:p>
          <a:p>
            <a:endParaRPr lang="fa-IR" dirty="0"/>
          </a:p>
        </p:txBody>
      </p:sp>
    </p:spTree>
    <p:extLst>
      <p:ext uri="{BB962C8B-B14F-4D97-AF65-F5344CB8AC3E}">
        <p14:creationId xmlns:p14="http://schemas.microsoft.com/office/powerpoint/2010/main" val="18720877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91264" cy="1700808"/>
          </a:xfrm>
        </p:spPr>
        <p:txBody>
          <a:bodyPr>
            <a:noAutofit/>
          </a:bodyPr>
          <a:lstStyle/>
          <a:p>
            <a:r>
              <a:rPr lang="fa-IR" sz="3200" b="1" dirty="0"/>
              <a:t>لازمه معاشرت صحیح، شناخت روحیات ،خلقیات  ودرک متقابل اطرافیان است</a:t>
            </a:r>
            <a:r>
              <a:rPr lang="en-US" sz="3200" dirty="0"/>
              <a:t/>
            </a:r>
            <a:br>
              <a:rPr lang="en-US" sz="3200" dirty="0"/>
            </a:br>
            <a:endParaRPr lang="fa-IR" sz="3200" dirty="0"/>
          </a:p>
        </p:txBody>
      </p:sp>
      <p:sp>
        <p:nvSpPr>
          <p:cNvPr id="3" name="Content Placeholder 2"/>
          <p:cNvSpPr>
            <a:spLocks noGrp="1"/>
          </p:cNvSpPr>
          <p:nvPr>
            <p:ph idx="1"/>
          </p:nvPr>
        </p:nvSpPr>
        <p:spPr/>
        <p:txBody>
          <a:bodyPr>
            <a:normAutofit/>
          </a:bodyPr>
          <a:lstStyle/>
          <a:p>
            <a:r>
              <a:rPr lang="fa-IR" b="1" dirty="0"/>
              <a:t>اطرافیان هرانسانی به طور کلی به چند دسته تقسیم می شوند 1- پدر ومادر 2- خواهر و برادر واقوام 3- همکاران وهمسایگان 4- دوستان و اشنایان5- مخالفان ،دشمنان.و................</a:t>
            </a:r>
            <a:endParaRPr lang="en-US" dirty="0"/>
          </a:p>
          <a:p>
            <a:r>
              <a:rPr lang="fa-IR" b="1" dirty="0"/>
              <a:t>این افراد با یکدیگر متفاوت هستند یعنی  همان گونه که چهره و ظاهر دو نفر مثل هم نیست اندیشه و سلیقه آنها نیز شبیه به یکدیگر نیست و طرز فکر و شخصیت هر کس مخصوص بخود و منحصر بفرد است. </a:t>
            </a:r>
            <a:endParaRPr lang="fa-IR" dirty="0"/>
          </a:p>
        </p:txBody>
      </p:sp>
    </p:spTree>
    <p:extLst>
      <p:ext uri="{BB962C8B-B14F-4D97-AF65-F5344CB8AC3E}">
        <p14:creationId xmlns:p14="http://schemas.microsoft.com/office/powerpoint/2010/main" val="24101550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 معیار معاشرت با دیگران</a:t>
            </a:r>
            <a:r>
              <a:rPr lang="en-US" dirty="0"/>
              <a:t/>
            </a:r>
            <a:br>
              <a:rPr lang="en-US" dirty="0"/>
            </a:br>
            <a:endParaRPr lang="fa-IR" dirty="0"/>
          </a:p>
        </p:txBody>
      </p:sp>
      <p:sp>
        <p:nvSpPr>
          <p:cNvPr id="3" name="Content Placeholder 2"/>
          <p:cNvSpPr>
            <a:spLocks noGrp="1"/>
          </p:cNvSpPr>
          <p:nvPr>
            <p:ph idx="1"/>
          </p:nvPr>
        </p:nvSpPr>
        <p:spPr/>
        <p:txBody>
          <a:bodyPr/>
          <a:lstStyle/>
          <a:p>
            <a:r>
              <a:rPr lang="fa-IR" b="1" dirty="0"/>
              <a:t>از نظر اسلام معاشرت دارای اصول و ضوابطی است و فرد مسلمان باید در معاشرت های خود، کلیاتی را رعایت نماید ؛ در </a:t>
            </a:r>
            <a:r>
              <a:rPr lang="fa-IR" b="1" dirty="0" smtClean="0"/>
              <a:t>ادامه </a:t>
            </a:r>
            <a:r>
              <a:rPr lang="fa-IR" b="1" dirty="0"/>
              <a:t>به بیان چند اصل از اصول معاشرت خواهیم </a:t>
            </a:r>
            <a:r>
              <a:rPr lang="fa-IR" b="1" dirty="0" smtClean="0"/>
              <a:t>پرداخت :</a:t>
            </a:r>
          </a:p>
          <a:p>
            <a:r>
              <a:rPr lang="fa-IR" b="1" dirty="0"/>
              <a:t>1- معاشرت با دیگران طبق دستورات </a:t>
            </a:r>
            <a:r>
              <a:rPr lang="fa-IR" b="1" dirty="0" smtClean="0"/>
              <a:t>خدا</a:t>
            </a:r>
          </a:p>
          <a:p>
            <a:r>
              <a:rPr lang="fa-IR" b="1" dirty="0"/>
              <a:t>مهمترین پایه اصلاح افراد جامعه،اصلاح نیت </a:t>
            </a:r>
            <a:r>
              <a:rPr lang="fa-IR" b="1" dirty="0" smtClean="0"/>
              <a:t>است.</a:t>
            </a:r>
          </a:p>
          <a:p>
            <a:r>
              <a:rPr lang="fa-IR" b="1" dirty="0"/>
              <a:t>حب و بغض ها یا خوش آمدن و دوست داشتن و بد آمدن وناخوشنودی باید  برای خدا باشد</a:t>
            </a:r>
            <a:endParaRPr lang="en-US" dirty="0"/>
          </a:p>
          <a:p>
            <a:endParaRPr lang="en-US" dirty="0"/>
          </a:p>
          <a:p>
            <a:endParaRPr lang="fa-IR" dirty="0"/>
          </a:p>
        </p:txBody>
      </p:sp>
    </p:spTree>
    <p:extLst>
      <p:ext uri="{BB962C8B-B14F-4D97-AF65-F5344CB8AC3E}">
        <p14:creationId xmlns:p14="http://schemas.microsoft.com/office/powerpoint/2010/main" val="18113055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91264" cy="5505475"/>
          </a:xfrm>
        </p:spPr>
        <p:txBody>
          <a:bodyPr>
            <a:normAutofit/>
          </a:bodyPr>
          <a:lstStyle/>
          <a:p>
            <a:r>
              <a:rPr lang="fa-IR" b="1" dirty="0"/>
              <a:t> 2- دقت در انتخاب دوست و معاشر</a:t>
            </a:r>
            <a:endParaRPr lang="en-US" dirty="0"/>
          </a:p>
          <a:p>
            <a:r>
              <a:rPr lang="fa-IR" b="1" dirty="0"/>
              <a:t> معاشرت بازار تبادل اخلاق است، بسیاری از محاسن و رذائل اخلاقی از همین معاشرات معمولی انتقال و تسری می یابد</a:t>
            </a:r>
            <a:r>
              <a:rPr lang="fa-IR" b="1" dirty="0" smtClean="0"/>
              <a:t>.</a:t>
            </a:r>
          </a:p>
          <a:p>
            <a:r>
              <a:rPr lang="fa-IR" b="1" dirty="0"/>
              <a:t>معاشرت با دوستان بد انسان را از مسیر تکامل باز می </a:t>
            </a:r>
            <a:r>
              <a:rPr lang="fa-IR" b="1" dirty="0" smtClean="0"/>
              <a:t>دارد.</a:t>
            </a:r>
          </a:p>
          <a:p>
            <a:r>
              <a:rPr lang="fa-IR" b="1" dirty="0"/>
              <a:t>3- اعتدال و میانه روی در معاشرت</a:t>
            </a:r>
            <a:endParaRPr lang="en-US" dirty="0"/>
          </a:p>
          <a:p>
            <a:r>
              <a:rPr lang="fa-IR" b="1" dirty="0"/>
              <a:t>به فرمایش امام علی (ع) : شیوه زندگی مؤمن بر اساس میانه روی و اعتدال است .2</a:t>
            </a:r>
            <a:r>
              <a:rPr lang="fa-IR" dirty="0"/>
              <a:t>  </a:t>
            </a:r>
            <a:r>
              <a:rPr lang="fa-IR" b="1" dirty="0"/>
              <a:t>در معاشرت نیز افراط و تفریط هر دو مذموم و ناپسند است ، هم معاشرت زیاد و قطع ارتباط با مردم ، هر دو ناپسند است.</a:t>
            </a:r>
            <a:endParaRPr lang="en-US" dirty="0"/>
          </a:p>
          <a:p>
            <a:pPr marL="0" indent="0">
              <a:buNone/>
            </a:pPr>
            <a:endParaRPr lang="fa-IR" dirty="0"/>
          </a:p>
        </p:txBody>
      </p:sp>
    </p:spTree>
    <p:extLst>
      <p:ext uri="{BB962C8B-B14F-4D97-AF65-F5344CB8AC3E}">
        <p14:creationId xmlns:p14="http://schemas.microsoft.com/office/powerpoint/2010/main" val="1094115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fa-IR" b="1" dirty="0"/>
              <a:t>سرفصل هاي آموزشي:</a:t>
            </a:r>
            <a:endParaRPr lang="en-US" dirty="0"/>
          </a:p>
          <a:p>
            <a:r>
              <a:rPr lang="fa-IR" dirty="0"/>
              <a:t> </a:t>
            </a:r>
            <a:endParaRPr lang="en-US" dirty="0"/>
          </a:p>
          <a:p>
            <a:r>
              <a:rPr lang="fa-IR" dirty="0"/>
              <a:t>- آداب معاشرت و ارزش‌هاي اخلاقي در گفت و شنود </a:t>
            </a:r>
            <a:endParaRPr lang="en-US" dirty="0"/>
          </a:p>
          <a:p>
            <a:r>
              <a:rPr lang="fa-IR" dirty="0"/>
              <a:t>- آشنايي با مباني نظري و محتواي طرح تكريم و پيامدهاي آن در ارتقاي كرامت انساني</a:t>
            </a:r>
            <a:endParaRPr lang="en-US" dirty="0"/>
          </a:p>
          <a:p>
            <a:r>
              <a:rPr lang="fa-IR" dirty="0"/>
              <a:t>-  حسن سلوك و خوش رفتاري با مردم، وظيفه شناسي و اصول اخلاق اداري</a:t>
            </a:r>
            <a:endParaRPr lang="en-US" dirty="0"/>
          </a:p>
          <a:p>
            <a:r>
              <a:rPr lang="fa-IR" dirty="0"/>
              <a:t>- حقوق اجتماعي، نقش و عملكرد اخلاق اداري در سازمان</a:t>
            </a:r>
            <a:endParaRPr lang="en-US" dirty="0"/>
          </a:p>
          <a:p>
            <a:r>
              <a:rPr lang="fa-IR" dirty="0"/>
              <a:t>- اخلاق كارگزار نسبت به سايرين و صفات بارز يك كارگزار موفق</a:t>
            </a:r>
            <a:endParaRPr lang="en-US" dirty="0"/>
          </a:p>
          <a:p>
            <a:r>
              <a:rPr lang="fa-IR" dirty="0"/>
              <a:t>- اخلاق اجتماعي (رابطه فرد با خويشتن و با دوستان و همكاران)</a:t>
            </a:r>
            <a:endParaRPr lang="en-US" dirty="0"/>
          </a:p>
          <a:p>
            <a:r>
              <a:rPr lang="fa-IR" dirty="0"/>
              <a:t>- اخلاق اداري (ويژگي‌هاي كارمند با ايمان، رابطه بالادست و زيردست، رابطه با ارباب رجوع) و رفتاري شغلي</a:t>
            </a:r>
            <a:endParaRPr lang="en-US" dirty="0"/>
          </a:p>
          <a:p>
            <a:r>
              <a:rPr lang="fa-IR" dirty="0"/>
              <a:t>- اصول تكريم ارباب رجوع از ديدگاه ارزشي</a:t>
            </a:r>
            <a:endParaRPr lang="en-US" dirty="0"/>
          </a:p>
          <a:p>
            <a:endParaRPr lang="fa-IR" dirty="0"/>
          </a:p>
        </p:txBody>
      </p:sp>
    </p:spTree>
    <p:extLst>
      <p:ext uri="{BB962C8B-B14F-4D97-AF65-F5344CB8AC3E}">
        <p14:creationId xmlns:p14="http://schemas.microsoft.com/office/powerpoint/2010/main" val="1749261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91264" cy="5904656"/>
          </a:xfrm>
        </p:spPr>
        <p:txBody>
          <a:bodyPr/>
          <a:lstStyle/>
          <a:p>
            <a:r>
              <a:rPr lang="fa-IR" b="1" dirty="0"/>
              <a:t>5- امتحان معاشرین</a:t>
            </a:r>
            <a:endParaRPr lang="en-US" dirty="0"/>
          </a:p>
          <a:p>
            <a:r>
              <a:rPr lang="fa-IR" b="1" dirty="0"/>
              <a:t>اعتماد به ظاهر افراد، کار مذمومی است ، البته سوءظن به افراد هم ناپسند است. لذا انسان می بایست کسی را که می خواهد با او پیمان دوستی و رفاقت داشته باشد، آزمایش نماید. امام علی (ع) اعتماد قبل از آزمایش را چنین توصیف می کند:</a:t>
            </a:r>
            <a:endParaRPr lang="en-US" dirty="0"/>
          </a:p>
          <a:p>
            <a:r>
              <a:rPr lang="fa-IR" b="1" dirty="0"/>
              <a:t>اعتماد به هر کس قبل از آزمایش ار ناتوانی است و نیز می فرماید : قبل از آزمایش به کسی اعتماد نکن  .</a:t>
            </a:r>
            <a:endParaRPr lang="en-US" dirty="0"/>
          </a:p>
          <a:p>
            <a:endParaRPr lang="fa-IR" dirty="0"/>
          </a:p>
        </p:txBody>
      </p:sp>
    </p:spTree>
    <p:extLst>
      <p:ext uri="{BB962C8B-B14F-4D97-AF65-F5344CB8AC3E}">
        <p14:creationId xmlns:p14="http://schemas.microsoft.com/office/powerpoint/2010/main" val="1535707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363272" cy="5361459"/>
          </a:xfrm>
        </p:spPr>
        <p:txBody>
          <a:bodyPr/>
          <a:lstStyle/>
          <a:p>
            <a:r>
              <a:rPr lang="fa-IR" b="1" dirty="0"/>
              <a:t>- معاشرت به تناسب افراد</a:t>
            </a:r>
            <a:endParaRPr lang="en-US" dirty="0"/>
          </a:p>
          <a:p>
            <a:r>
              <a:rPr lang="fa-IR" b="1" dirty="0"/>
              <a:t>زندگی جامعه های بشری، اخلاقی انعطاف پذیر را می طلبد.در جامعه افراد مختلفی با روحیات مختلف زندگی می کنند؛ جماعتی زودرنجد، جماعت دیگر سعه صدر دارند، عده ای بذله گو هستند و گروهی جدی و خشن؛ بعضی از نرمخویی انسان سوءاستفاده می کنند و گروهی ....</a:t>
            </a:r>
            <a:endParaRPr lang="en-US" dirty="0"/>
          </a:p>
          <a:p>
            <a:r>
              <a:rPr lang="fa-IR" b="1" dirty="0"/>
              <a:t>بدیهی است با این همه روحیات مختلف انسان نمی تواند با همه افراد با یک روحیه رفتار نماید.</a:t>
            </a:r>
            <a:endParaRPr lang="en-US" dirty="0"/>
          </a:p>
          <a:p>
            <a:pPr marL="0" indent="0">
              <a:buNone/>
            </a:pPr>
            <a:endParaRPr lang="fa-IR" dirty="0"/>
          </a:p>
        </p:txBody>
      </p:sp>
    </p:spTree>
    <p:extLst>
      <p:ext uri="{BB962C8B-B14F-4D97-AF65-F5344CB8AC3E}">
        <p14:creationId xmlns:p14="http://schemas.microsoft.com/office/powerpoint/2010/main" val="33167279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 7-  رعایت حق معاشر</a:t>
            </a:r>
            <a:r>
              <a:rPr lang="en-US" dirty="0"/>
              <a:t/>
            </a:r>
            <a:br>
              <a:rPr lang="en-US" dirty="0"/>
            </a:br>
            <a:endParaRPr lang="fa-IR" dirty="0"/>
          </a:p>
        </p:txBody>
      </p:sp>
      <p:sp>
        <p:nvSpPr>
          <p:cNvPr id="3" name="Content Placeholder 2"/>
          <p:cNvSpPr>
            <a:spLocks noGrp="1"/>
          </p:cNvSpPr>
          <p:nvPr>
            <p:ph idx="1"/>
          </p:nvPr>
        </p:nvSpPr>
        <p:spPr>
          <a:xfrm>
            <a:off x="457200" y="980728"/>
            <a:ext cx="8363272" cy="5145435"/>
          </a:xfrm>
        </p:spPr>
        <p:txBody>
          <a:bodyPr>
            <a:normAutofit/>
          </a:bodyPr>
          <a:lstStyle/>
          <a:p>
            <a:r>
              <a:rPr lang="fa-IR" b="1" dirty="0"/>
              <a:t>اسلام دین وظایف متقابل است و اقشار جامعه نسبت به هم حقوقی دارند که ملزم به انجام آن می باشند حقوق پدر بر فرزند و فرزند بر پدر، حق همسایه ، حقوق همکار و دوست و همه اینها به </a:t>
            </a:r>
            <a:r>
              <a:rPr lang="fa-IR" b="1" dirty="0" smtClean="0"/>
              <a:t>طورمتقابلند.</a:t>
            </a:r>
          </a:p>
          <a:p>
            <a:r>
              <a:rPr lang="fa-IR" b="1" dirty="0"/>
              <a:t>8- احترام و دوستی بر اساس مقدار ارزش ها</a:t>
            </a:r>
            <a:endParaRPr lang="en-US" dirty="0"/>
          </a:p>
          <a:p>
            <a:r>
              <a:rPr lang="fa-IR" b="1" dirty="0"/>
              <a:t>از نظر اسلام هرچه فرد به دنبال ارزش های اسلامی پایبند تر باشد احترام او واجب تر و مهمتر است.و فرد مسلمان ملزم شده است تا در معاشرت خود به کسانی که با آن ها مراوده دارد،بر اساس میزان تقیدشان به ارزشها احترام بگذارد .</a:t>
            </a:r>
            <a:endParaRPr lang="en-US" dirty="0"/>
          </a:p>
          <a:p>
            <a:endParaRPr lang="en-US" dirty="0"/>
          </a:p>
        </p:txBody>
      </p:sp>
    </p:spTree>
    <p:extLst>
      <p:ext uri="{BB962C8B-B14F-4D97-AF65-F5344CB8AC3E}">
        <p14:creationId xmlns:p14="http://schemas.microsoft.com/office/powerpoint/2010/main" val="34229004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چگونگی رفتار با مردم</a:t>
            </a:r>
            <a:r>
              <a:rPr lang="en-US" dirty="0"/>
              <a:t/>
            </a:r>
            <a:br>
              <a:rPr lang="en-US" dirty="0"/>
            </a:br>
            <a:endParaRPr lang="fa-IR" dirty="0"/>
          </a:p>
        </p:txBody>
      </p:sp>
      <p:sp>
        <p:nvSpPr>
          <p:cNvPr id="3" name="Content Placeholder 2"/>
          <p:cNvSpPr>
            <a:spLocks noGrp="1"/>
          </p:cNvSpPr>
          <p:nvPr>
            <p:ph idx="1"/>
          </p:nvPr>
        </p:nvSpPr>
        <p:spPr/>
        <p:txBody>
          <a:bodyPr/>
          <a:lstStyle/>
          <a:p>
            <a:r>
              <a:rPr lang="fa-IR" b="1" dirty="0"/>
              <a:t> امیر مومنان علی ع دیدگاه کلی اسلام را پیرامون معاشرت با مردم در سخنی چنین تبیین می کتد: خالطوا الناس مخالطه، ان متم معها بکوا علیکم وان عشتم حنوا الیکم- با مردم طوری معاشرت کنید که اگر با آن حالت مردید در سوگتان بگریند و اگر زنده بودید با شما دوست باشند</a:t>
            </a:r>
            <a:r>
              <a:rPr lang="fa-IR" b="1" dirty="0" smtClean="0"/>
              <a:t>. .</a:t>
            </a:r>
            <a:endParaRPr lang="fa-IR" dirty="0"/>
          </a:p>
          <a:p>
            <a:r>
              <a:rPr lang="fa-IR" b="1" dirty="0"/>
              <a:t>اولین گروه از انسانها که رابطه با آنها بسیارمهم است پدر ومادر هستند</a:t>
            </a:r>
            <a:endParaRPr lang="en-US" dirty="0"/>
          </a:p>
          <a:p>
            <a:endParaRPr lang="fa-IR" dirty="0"/>
          </a:p>
        </p:txBody>
      </p:sp>
    </p:spTree>
    <p:extLst>
      <p:ext uri="{BB962C8B-B14F-4D97-AF65-F5344CB8AC3E}">
        <p14:creationId xmlns:p14="http://schemas.microsoft.com/office/powerpoint/2010/main" val="10027626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اصول کلی ارتباط  ومعاشرت صحیح</a:t>
            </a:r>
            <a:r>
              <a:rPr lang="en-US" dirty="0"/>
              <a:t/>
            </a:r>
            <a:br>
              <a:rPr lang="en-US" dirty="0"/>
            </a:br>
            <a:endParaRPr lang="fa-IR" dirty="0"/>
          </a:p>
        </p:txBody>
      </p:sp>
      <p:sp>
        <p:nvSpPr>
          <p:cNvPr id="3" name="Content Placeholder 2"/>
          <p:cNvSpPr>
            <a:spLocks noGrp="1"/>
          </p:cNvSpPr>
          <p:nvPr>
            <p:ph idx="1"/>
          </p:nvPr>
        </p:nvSpPr>
        <p:spPr/>
        <p:txBody>
          <a:bodyPr/>
          <a:lstStyle/>
          <a:p>
            <a:r>
              <a:rPr lang="fa-IR" b="1" dirty="0"/>
              <a:t> 1- حسن ظن وخوش بینی نسبت به مردم</a:t>
            </a:r>
            <a:endParaRPr lang="en-US" dirty="0"/>
          </a:p>
          <a:p>
            <a:r>
              <a:rPr lang="fa-IR" b="1" dirty="0"/>
              <a:t> 2-احترام گذاشتن وشخصیت دادن به مردم</a:t>
            </a:r>
            <a:endParaRPr lang="en-US" dirty="0"/>
          </a:p>
          <a:p>
            <a:r>
              <a:rPr lang="fa-IR" b="1" dirty="0"/>
              <a:t>به پاره ای از راه کارها وروشهای احترام گذاشتن  وبرانگیختن حس مهم بودن در دیگران اشاره می کنیم.</a:t>
            </a:r>
            <a:endParaRPr lang="en-US" dirty="0"/>
          </a:p>
          <a:p>
            <a:r>
              <a:rPr lang="fa-IR" b="1" dirty="0"/>
              <a:t>الف:-  تشویق و تحسین کردن صمیمانه و صادقانه خوبیها  و توانمدیهایی که در دیگران وجود دارد </a:t>
            </a:r>
            <a:endParaRPr lang="en-US" dirty="0"/>
          </a:p>
          <a:p>
            <a:endParaRPr lang="fa-IR" dirty="0"/>
          </a:p>
        </p:txBody>
      </p:sp>
    </p:spTree>
    <p:extLst>
      <p:ext uri="{BB962C8B-B14F-4D97-AF65-F5344CB8AC3E}">
        <p14:creationId xmlns:p14="http://schemas.microsoft.com/office/powerpoint/2010/main" val="3266576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92696"/>
            <a:ext cx="8280920" cy="5390059"/>
          </a:xfrm>
        </p:spPr>
        <p:txBody>
          <a:bodyPr>
            <a:normAutofit/>
          </a:bodyPr>
          <a:lstStyle/>
          <a:p>
            <a:r>
              <a:rPr lang="fa-IR" b="1" dirty="0"/>
              <a:t>ب: افرادرا بانام نیک صدا زدن </a:t>
            </a:r>
            <a:endParaRPr lang="fa-IR" b="1" dirty="0" smtClean="0"/>
          </a:p>
          <a:p>
            <a:r>
              <a:rPr lang="fa-IR" b="1" dirty="0"/>
              <a:t> ج:  اظهار علاقه کردن </a:t>
            </a:r>
            <a:r>
              <a:rPr lang="fa-IR" b="1" dirty="0" smtClean="0"/>
              <a:t>به اطرافیان </a:t>
            </a:r>
          </a:p>
          <a:p>
            <a:r>
              <a:rPr lang="fa-IR" b="1" dirty="0"/>
              <a:t>برای ارتباطات بهتر با مردم نبا ید از متحمل شدن زحمت و تمرین  پی درپی خسته شد چون این هنر بدون صرف وقت و اندیشه و فداکاری بدست نمی آید .</a:t>
            </a:r>
            <a:endParaRPr lang="en-US" dirty="0"/>
          </a:p>
          <a:p>
            <a:r>
              <a:rPr lang="fa-IR" b="1" dirty="0"/>
              <a:t> 3- سود و منافع دیگران را در نظر </a:t>
            </a:r>
            <a:r>
              <a:rPr lang="fa-IR" b="1" dirty="0" smtClean="0"/>
              <a:t>گرفتن </a:t>
            </a:r>
          </a:p>
          <a:p>
            <a:r>
              <a:rPr lang="fa-IR" b="1" dirty="0"/>
              <a:t>مضمون کلام حضرت علی‏علیه‏السلام است که فرمود:  مردان با جود و سخاوت به سیادت و آقایی می‏رسند». </a:t>
            </a:r>
            <a:endParaRPr lang="fa-IR" dirty="0"/>
          </a:p>
        </p:txBody>
      </p:sp>
    </p:spTree>
    <p:extLst>
      <p:ext uri="{BB962C8B-B14F-4D97-AF65-F5344CB8AC3E}">
        <p14:creationId xmlns:p14="http://schemas.microsoft.com/office/powerpoint/2010/main" val="958873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اصول کلی ارتباط  ومعاشرت صحیح</a:t>
            </a:r>
            <a:r>
              <a:rPr lang="en-US" dirty="0"/>
              <a:t/>
            </a:r>
            <a:br>
              <a:rPr lang="en-US" dirty="0"/>
            </a:br>
            <a:endParaRPr lang="fa-IR" dirty="0"/>
          </a:p>
        </p:txBody>
      </p:sp>
      <p:sp>
        <p:nvSpPr>
          <p:cNvPr id="3" name="Content Placeholder 2"/>
          <p:cNvSpPr>
            <a:spLocks noGrp="1"/>
          </p:cNvSpPr>
          <p:nvPr>
            <p:ph idx="1"/>
          </p:nvPr>
        </p:nvSpPr>
        <p:spPr>
          <a:xfrm>
            <a:off x="457200" y="1196752"/>
            <a:ext cx="8291264" cy="4929411"/>
          </a:xfrm>
        </p:spPr>
        <p:txBody>
          <a:bodyPr>
            <a:normAutofit/>
          </a:bodyPr>
          <a:lstStyle/>
          <a:p>
            <a:r>
              <a:rPr lang="fa-IR" b="1" dirty="0"/>
              <a:t>- حسن ظن وخوش بینی نسبت به مردم</a:t>
            </a:r>
            <a:endParaRPr lang="en-US" dirty="0"/>
          </a:p>
          <a:p>
            <a:r>
              <a:rPr lang="fa-IR" b="1" dirty="0"/>
              <a:t>-احترام گذاشتن وشخصیت دادن به </a:t>
            </a:r>
            <a:r>
              <a:rPr lang="fa-IR" b="1" dirty="0" smtClean="0"/>
              <a:t>مردم </a:t>
            </a:r>
          </a:p>
          <a:p>
            <a:r>
              <a:rPr lang="fa-IR" b="1" dirty="0"/>
              <a:t>3- سود و </a:t>
            </a:r>
            <a:r>
              <a:rPr lang="fa-IR" b="1" dirty="0" smtClean="0"/>
              <a:t>منافع </a:t>
            </a:r>
            <a:r>
              <a:rPr lang="fa-IR" b="1" dirty="0"/>
              <a:t>دیگران را در نظر </a:t>
            </a:r>
            <a:r>
              <a:rPr lang="fa-IR" b="1" dirty="0" smtClean="0"/>
              <a:t>گرفتن </a:t>
            </a:r>
          </a:p>
          <a:p>
            <a:r>
              <a:rPr lang="fa-IR" b="1" dirty="0"/>
              <a:t>- احترام قائل شدن به عقاید دیگران</a:t>
            </a:r>
            <a:endParaRPr lang="en-US" dirty="0"/>
          </a:p>
          <a:p>
            <a:r>
              <a:rPr lang="fa-IR" b="1" dirty="0"/>
              <a:t>بزرگي گفته است: اگر ميتوانيد از بقيه مردم داناتر، عاقلتر، باهوشتر باشيد، باشيد. اما هرگز دانا و زرنگتر بودن خود را به رخ ديگران نكشيد.اگر به عقيده كسي بي­احترامي كنيد، ديگر به شما گوش نميدهد. بهترين راه: ميتوانيد اين گونه بگوييد: اين هم يك مطلبي قابل تأمل وبررسی است .</a:t>
            </a:r>
            <a:endParaRPr lang="en-US" dirty="0"/>
          </a:p>
        </p:txBody>
      </p:sp>
    </p:spTree>
    <p:extLst>
      <p:ext uri="{BB962C8B-B14F-4D97-AF65-F5344CB8AC3E}">
        <p14:creationId xmlns:p14="http://schemas.microsoft.com/office/powerpoint/2010/main" val="1207188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147248" cy="5361459"/>
          </a:xfrm>
        </p:spPr>
        <p:txBody>
          <a:bodyPr>
            <a:normAutofit/>
          </a:bodyPr>
          <a:lstStyle/>
          <a:p>
            <a:r>
              <a:rPr lang="fa-IR" b="1" dirty="0"/>
              <a:t>5- رازدارى و امانتدارى</a:t>
            </a:r>
            <a:endParaRPr lang="en-US" dirty="0"/>
          </a:p>
          <a:p>
            <a:r>
              <a:rPr lang="fa-IR" b="1" dirty="0"/>
              <a:t>6. اصلاح بين </a:t>
            </a:r>
            <a:r>
              <a:rPr lang="fa-IR" b="1" dirty="0" smtClean="0"/>
              <a:t>يكديگر </a:t>
            </a:r>
          </a:p>
          <a:p>
            <a:r>
              <a:rPr lang="fa-IR" b="1" dirty="0"/>
              <a:t>- بخشش و گذشت</a:t>
            </a:r>
            <a:endParaRPr lang="en-US" dirty="0"/>
          </a:p>
          <a:p>
            <a:r>
              <a:rPr lang="fa-IR" b="1" dirty="0"/>
              <a:t>8 - مؤدب بودن</a:t>
            </a:r>
            <a:endParaRPr lang="en-US" dirty="0"/>
          </a:p>
          <a:p>
            <a:r>
              <a:rPr lang="fa-IR" b="1" dirty="0"/>
              <a:t>9 - وقت شناس بودن</a:t>
            </a:r>
            <a:endParaRPr lang="en-US" dirty="0"/>
          </a:p>
          <a:p>
            <a:r>
              <a:rPr lang="fa-IR" b="1" dirty="0"/>
              <a:t>10 - حرمت بزرگترها را نگه داشتن</a:t>
            </a:r>
            <a:endParaRPr lang="en-US" dirty="0"/>
          </a:p>
          <a:p>
            <a:r>
              <a:rPr lang="fa-IR" b="1" dirty="0"/>
              <a:t>11 – اشتباهات و خطاهای کوچک دیگران را نادیده گرفتن</a:t>
            </a:r>
            <a:endParaRPr lang="en-US" dirty="0"/>
          </a:p>
          <a:p>
            <a:r>
              <a:rPr lang="fa-IR" b="1" dirty="0"/>
              <a:t>- عیب پوشی از خطاهای قابل بخشش دیگران</a:t>
            </a:r>
            <a:endParaRPr lang="en-US" dirty="0"/>
          </a:p>
          <a:p>
            <a:endParaRPr lang="fa-IR" dirty="0"/>
          </a:p>
        </p:txBody>
      </p:sp>
    </p:spTree>
    <p:extLst>
      <p:ext uri="{BB962C8B-B14F-4D97-AF65-F5344CB8AC3E}">
        <p14:creationId xmlns:p14="http://schemas.microsoft.com/office/powerpoint/2010/main" val="6907985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چگونه خوش اخلاق  شویم </a:t>
            </a:r>
            <a:endParaRPr lang="fa-IR" dirty="0"/>
          </a:p>
        </p:txBody>
      </p:sp>
      <p:sp>
        <p:nvSpPr>
          <p:cNvPr id="3" name="Content Placeholder 2"/>
          <p:cNvSpPr>
            <a:spLocks noGrp="1"/>
          </p:cNvSpPr>
          <p:nvPr>
            <p:ph idx="1"/>
          </p:nvPr>
        </p:nvSpPr>
        <p:spPr/>
        <p:txBody>
          <a:bodyPr/>
          <a:lstStyle/>
          <a:p>
            <a:r>
              <a:rPr lang="fa-IR" b="1" dirty="0"/>
              <a:t>هرگز نباید اینگونه تلقی کرد که برخی آدم ها خوش اخلاق هستند وبعضی دیگر بداخلاق واین ویژگی ها دردرون آنها سرشته شده وتغییر ناپذیراست ،بلکه زندگی دنیا  درجهت کوشش برای کسب اخلاق نیکو ومکارم آن است تا جایی که  هدف بعثت پیامبر اکرم(ص)،کامل کردن مکارم اخلاقی معرفی شده است وهمین امر نشان می دهد که اخلاق انسان تحت تأثیر تعاملات با دیگران تغییر </a:t>
            </a:r>
            <a:r>
              <a:rPr lang="fa-IR" b="1" dirty="0" smtClean="0"/>
              <a:t>خواهد کرد. </a:t>
            </a:r>
            <a:endParaRPr lang="fa-IR" dirty="0"/>
          </a:p>
        </p:txBody>
      </p:sp>
    </p:spTree>
    <p:extLst>
      <p:ext uri="{BB962C8B-B14F-4D97-AF65-F5344CB8AC3E}">
        <p14:creationId xmlns:p14="http://schemas.microsoft.com/office/powerpoint/2010/main" val="27756464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   اخلاق بااعتقاد قلبی همراه  باشد</a:t>
            </a:r>
            <a:endParaRPr lang="fa-IR" dirty="0"/>
          </a:p>
        </p:txBody>
      </p:sp>
      <p:sp>
        <p:nvSpPr>
          <p:cNvPr id="3" name="Content Placeholder 2"/>
          <p:cNvSpPr>
            <a:spLocks noGrp="1"/>
          </p:cNvSpPr>
          <p:nvPr>
            <p:ph idx="1"/>
          </p:nvPr>
        </p:nvSpPr>
        <p:spPr>
          <a:xfrm>
            <a:off x="467544" y="1700808"/>
            <a:ext cx="8229600" cy="4525963"/>
          </a:xfrm>
        </p:spPr>
        <p:txBody>
          <a:bodyPr/>
          <a:lstStyle/>
          <a:p>
            <a:r>
              <a:rPr lang="fa-IR" dirty="0"/>
              <a:t>حسن خلق» ، افسار مهار کننده ی خودبینی , خودخواهی , غرور و لجاجت است که زندگی و در کنار هم بودن را آسان و قابل تحمل می سازد. تاثیر پذیری حسن خلق در اعمال ، زمانی میسر است که با ایمان و اعتقاد قلبی همراه باشد. در غیر این صورت، ظاهر سازی و نمایش از جانب یک فرد نسبت به دیگران ،دیر یازود،برملا می گردد ومایه ی  سقوط وتباهی فرد وجامعه می شود </a:t>
            </a:r>
          </a:p>
        </p:txBody>
      </p:sp>
    </p:spTree>
    <p:extLst>
      <p:ext uri="{BB962C8B-B14F-4D97-AF65-F5344CB8AC3E}">
        <p14:creationId xmlns:p14="http://schemas.microsoft.com/office/powerpoint/2010/main" val="1337179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ضرورت اخلاق اداري</a:t>
            </a:r>
            <a:r>
              <a:rPr lang="en-US" dirty="0"/>
              <a:t/>
            </a:r>
            <a:br>
              <a:rPr lang="en-US" dirty="0"/>
            </a:br>
            <a:endParaRPr lang="fa-IR" dirty="0"/>
          </a:p>
        </p:txBody>
      </p:sp>
      <p:sp>
        <p:nvSpPr>
          <p:cNvPr id="3" name="Content Placeholder 2"/>
          <p:cNvSpPr>
            <a:spLocks noGrp="1"/>
          </p:cNvSpPr>
          <p:nvPr>
            <p:ph idx="1"/>
          </p:nvPr>
        </p:nvSpPr>
        <p:spPr/>
        <p:txBody>
          <a:bodyPr>
            <a:normAutofit/>
          </a:bodyPr>
          <a:lstStyle/>
          <a:p>
            <a:r>
              <a:rPr lang="fa-IR" dirty="0"/>
              <a:t>اگر اخلاق اداري در زندگي كاري انسان وجود و حضور داشته باشد، كار كردن شيرين و توام با رضايت شغلي و احساس رضايتمندي و خود شكوفايي از يك سو و رضايت مردم و پيشرفت امور و شكوفايي كار از ديگر سو است، و در نتيجه موجب رضايت خالق و بارش رحمتها و بركتهاي او مي شود</a:t>
            </a:r>
            <a:r>
              <a:rPr lang="fa-IR" dirty="0" smtClean="0"/>
              <a:t>.</a:t>
            </a:r>
            <a:endParaRPr lang="en-US" dirty="0"/>
          </a:p>
        </p:txBody>
      </p:sp>
    </p:spTree>
    <p:extLst>
      <p:ext uri="{BB962C8B-B14F-4D97-AF65-F5344CB8AC3E}">
        <p14:creationId xmlns:p14="http://schemas.microsoft.com/office/powerpoint/2010/main" val="34929725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اخلاق باید درکنارایمان به خدا ومبدأهستی باشد تا  ارزش آفرین گردد</a:t>
            </a:r>
            <a:endParaRPr lang="fa-IR" dirty="0"/>
          </a:p>
        </p:txBody>
      </p:sp>
      <p:sp>
        <p:nvSpPr>
          <p:cNvPr id="3" name="Content Placeholder 2"/>
          <p:cNvSpPr>
            <a:spLocks noGrp="1"/>
          </p:cNvSpPr>
          <p:nvPr>
            <p:ph idx="1"/>
          </p:nvPr>
        </p:nvSpPr>
        <p:spPr>
          <a:xfrm>
            <a:off x="467544" y="2204864"/>
            <a:ext cx="8229600" cy="4525963"/>
          </a:xfrm>
        </p:spPr>
        <p:txBody>
          <a:bodyPr>
            <a:normAutofit/>
          </a:bodyPr>
          <a:lstStyle/>
          <a:p>
            <a:r>
              <a:rPr lang="fa-IR" dirty="0"/>
              <a:t>اخلاق خوب زمانی مایه ی برتری وشرافت انسانی است که منطبق براصول اخلاقی وهمراه بافطرت خداگرایانه بشری باشد ودین نیز چیزی جدای از آن نیست .«خوش اخلاقی» معیاری دارد وهرگز نمی توان محبت را بدون حساب وکتاب نثار این وآن کرد.مثلا ًدرمورد برخورد باکفار ومعاندان، نباید خوش اخلاقی پیشه نمود</a:t>
            </a:r>
            <a:r>
              <a:rPr lang="fa-IR" dirty="0" smtClean="0"/>
              <a:t>. </a:t>
            </a:r>
            <a:endParaRPr lang="fa-IR" dirty="0"/>
          </a:p>
        </p:txBody>
      </p:sp>
    </p:spTree>
    <p:extLst>
      <p:ext uri="{BB962C8B-B14F-4D97-AF65-F5344CB8AC3E}">
        <p14:creationId xmlns:p14="http://schemas.microsoft.com/office/powerpoint/2010/main" val="30753382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91264" cy="5429200"/>
          </a:xfrm>
          <a:noFill/>
        </p:spPr>
        <p:txBody>
          <a:bodyPr/>
          <a:lstStyle/>
          <a:p>
            <a:r>
              <a:rPr lang="fa-IR" dirty="0"/>
              <a:t>این اصل اخلاقی به صورت دوقاعده دینی «تولی» و«تبری» در فروع دین  اسلام  آمده است .(«تولی‌» یعنی دوستی بادوستان خدا و«تبری» یعنی دشمنی بادشمنان خدا وبیزاری جستن از آنان) </a:t>
            </a:r>
          </a:p>
          <a:p>
            <a:endParaRPr lang="fa-IR" dirty="0"/>
          </a:p>
        </p:txBody>
      </p:sp>
    </p:spTree>
    <p:extLst>
      <p:ext uri="{BB962C8B-B14F-4D97-AF65-F5344CB8AC3E}">
        <p14:creationId xmlns:p14="http://schemas.microsoft.com/office/powerpoint/2010/main" val="1678744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خوش اخلاقی برنامه ریزی می خواهد</a:t>
            </a:r>
            <a:endParaRPr lang="fa-IR" dirty="0"/>
          </a:p>
        </p:txBody>
      </p:sp>
      <p:sp>
        <p:nvSpPr>
          <p:cNvPr id="3" name="Content Placeholder 2"/>
          <p:cNvSpPr>
            <a:spLocks noGrp="1"/>
          </p:cNvSpPr>
          <p:nvPr>
            <p:ph idx="1"/>
          </p:nvPr>
        </p:nvSpPr>
        <p:spPr>
          <a:xfrm>
            <a:off x="467544" y="1556792"/>
            <a:ext cx="8352928" cy="4896544"/>
          </a:xfrm>
        </p:spPr>
        <p:txBody>
          <a:bodyPr/>
          <a:lstStyle/>
          <a:p>
            <a:r>
              <a:rPr lang="fa-IR" dirty="0"/>
              <a:t>افرادی درجامعه وجوددارند که معتقدند،« اخلاق» ارثی ،ذاتی واصلاً تغییر ناپذیراست وبراین اساس خودراناگزیر به انجام پاره ای از رفتار غیر اخلاقی می دانند،ولی این گفته ها کاملاً نادرست وبرخلاف دین وبعثت پیامبران الهی است ،چون پیامبر گرامی اسلام حضرت محمد (ص)هدف از بعثت خودرا کامل کردن اخلاق می داند</a:t>
            </a:r>
          </a:p>
        </p:txBody>
      </p:sp>
    </p:spTree>
    <p:extLst>
      <p:ext uri="{BB962C8B-B14F-4D97-AF65-F5344CB8AC3E}">
        <p14:creationId xmlns:p14="http://schemas.microsoft.com/office/powerpoint/2010/main" val="33937041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smtClean="0"/>
              <a:t>.</a:t>
            </a:r>
            <a:r>
              <a:rPr lang="fa-IR" dirty="0"/>
              <a:t>انسان، ممکن است دراثر عادت وخلق وخوی خود ،برخی رفتارهای ناپسند وغیر اخلاقی داشته باشد ولی چنانچه بخواهد آن رذائل را از خود دور سازد، هرگز نباید ناامیدی پیشه کرده ویا شتابزده عمل نماید،بلکه ممکن است ترک یک صفت غیراخلاقی مانند کبر وحسد ،دهها سال طول بکشد .ازاین رو ،اولین قدم دراین راه ،لیست کردن رفتارهای روزانه وتقسیم آنها به خوب وبد است </a:t>
            </a:r>
          </a:p>
        </p:txBody>
      </p:sp>
    </p:spTree>
    <p:extLst>
      <p:ext uri="{BB962C8B-B14F-4D97-AF65-F5344CB8AC3E}">
        <p14:creationId xmlns:p14="http://schemas.microsoft.com/office/powerpoint/2010/main" val="859604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قدم بعدی، تمرین برای ترک آن اعمال بدمی باشد که باید روزانه میزان عمل به آن ها ثبت گرددواین برنامه به گونه ای پیش برود تا به ترک عادت وتقویت فضائل اخلاقی گردد.این برنامه ریزی بامراحل تمرین ،عمل ،تکرارعمل ،</a:t>
            </a:r>
            <a:r>
              <a:rPr lang="fa-IR" dirty="0" smtClean="0"/>
              <a:t>عادت</a:t>
            </a:r>
            <a:r>
              <a:rPr lang="fa-IR" dirty="0"/>
              <a:t>، تکرار عادت وملکه شدن(نهادینه شدن رفتار )انجام </a:t>
            </a:r>
            <a:r>
              <a:rPr lang="fa-IR" dirty="0" smtClean="0"/>
              <a:t>  می شود.</a:t>
            </a:r>
            <a:r>
              <a:rPr lang="fa-IR" dirty="0"/>
              <a:t> </a:t>
            </a:r>
          </a:p>
        </p:txBody>
      </p:sp>
    </p:spTree>
    <p:extLst>
      <p:ext uri="{BB962C8B-B14F-4D97-AF65-F5344CB8AC3E}">
        <p14:creationId xmlns:p14="http://schemas.microsoft.com/office/powerpoint/2010/main" val="14132882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اگر  برنامه ریزی ها و عمل به آن به منظور کسب فضائل وترک رذائل اخلاقی ، درمرحله «عادت کردن» متوقف شود، هرگز به جایگاه وارزش واقعی عمل اخلاقی نخواهیم رسید ،بلکه پایبندی به ارزش هابابد دروجود فرد به گونه ای نهادینه شود که درهیچ حالتی ،انسان تحت تأثیر وسوسه والقائات، مرتکب فعل غیر اخلاقی نگردد وآگاهانه وتوأم بابصیرت ،در انجام فعل اخلاقی بکوشد </a:t>
            </a:r>
          </a:p>
          <a:p>
            <a:endParaRPr lang="fa-IR" dirty="0"/>
          </a:p>
        </p:txBody>
      </p:sp>
    </p:spTree>
    <p:extLst>
      <p:ext uri="{BB962C8B-B14F-4D97-AF65-F5344CB8AC3E}">
        <p14:creationId xmlns:p14="http://schemas.microsoft.com/office/powerpoint/2010/main" val="1354765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جهاني شدن اصول اخلاقي</a:t>
            </a:r>
            <a:endParaRPr lang="fa-IR" dirty="0"/>
          </a:p>
        </p:txBody>
      </p:sp>
      <p:sp>
        <p:nvSpPr>
          <p:cNvPr id="3" name="Content Placeholder 2"/>
          <p:cNvSpPr>
            <a:spLocks noGrp="1"/>
          </p:cNvSpPr>
          <p:nvPr>
            <p:ph idx="1"/>
          </p:nvPr>
        </p:nvSpPr>
        <p:spPr/>
        <p:txBody>
          <a:bodyPr>
            <a:normAutofit/>
          </a:bodyPr>
          <a:lstStyle/>
          <a:p>
            <a:r>
              <a:rPr lang="fa-IR" dirty="0"/>
              <a:t>جورج فردريكسون (</a:t>
            </a:r>
            <a:r>
              <a:rPr lang="en-US" dirty="0"/>
              <a:t>GEORGE FREDERICKSON</a:t>
            </a:r>
            <a:r>
              <a:rPr lang="fa-IR" dirty="0"/>
              <a:t>) در كتاب خود به نام &lt;&lt;«روح مديريت دولتي» در سال 1997 به چاپ رسيد به اين موضوع مي پردازد كه ناتواني ما در اينكه بتوانيم به طور دولتي فكر كنيم و دولتي باشيم به افزايش مشكلات و مسائل فسادبرانگيز و لغزشهاي اخلاقي براي مديران بخش دولتي منجر شده است. </a:t>
            </a:r>
          </a:p>
        </p:txBody>
      </p:sp>
    </p:spTree>
    <p:extLst>
      <p:ext uri="{BB962C8B-B14F-4D97-AF65-F5344CB8AC3E}">
        <p14:creationId xmlns:p14="http://schemas.microsoft.com/office/powerpoint/2010/main" val="36944488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او حركت سازمانهاي مبتني بر يك سلسلـــه مراتب سنتي به يك سازمان شبكه اي متهور و جسور را دليلي براي اين وضعيت مي داند. ازسوي ديگر، در اين زمينه توماس دي لينچ (</a:t>
            </a:r>
            <a:r>
              <a:rPr lang="en-US" dirty="0"/>
              <a:t>THOMAS D.LYNCH</a:t>
            </a:r>
            <a:r>
              <a:rPr lang="fa-IR" dirty="0"/>
              <a:t>) و ويلا بروس (</a:t>
            </a:r>
            <a:r>
              <a:rPr lang="en-US" dirty="0"/>
              <a:t>WILLA BRUCE</a:t>
            </a:r>
            <a:r>
              <a:rPr lang="fa-IR" dirty="0"/>
              <a:t>) معتقدند كه به يك اجماع همگاني نياز است كه در آنجا راجع به اخلاقيات و استدلال اخلاقي در بخش دولتي به بحث پرداخته شود</a:t>
            </a:r>
          </a:p>
          <a:p>
            <a:endParaRPr lang="fa-IR" dirty="0"/>
          </a:p>
        </p:txBody>
      </p:sp>
    </p:spTree>
    <p:extLst>
      <p:ext uri="{BB962C8B-B14F-4D97-AF65-F5344CB8AC3E}">
        <p14:creationId xmlns:p14="http://schemas.microsoft.com/office/powerpoint/2010/main" val="29297158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لينچ» معتقد است ما بر اين باوريم كه در حرفه خود نياز به ادبياتي داريم كه ما را در فهم مسائل اخلاقي و بخصوص فضايل اخلاقي در زمينه جامعه جهاني كمك كند. همان طور كه قرن بيستم را پشت سر گذاشتيم، سراسر دنيا نيز بيشتر و بيشتر درحال يكپارچگي و متحدشدن است. و ما بايد به فكر اصول اخلاقي در زمينه جهاني باشيم</a:t>
            </a:r>
          </a:p>
        </p:txBody>
      </p:sp>
    </p:spTree>
    <p:extLst>
      <p:ext uri="{BB962C8B-B14F-4D97-AF65-F5344CB8AC3E}">
        <p14:creationId xmlns:p14="http://schemas.microsoft.com/office/powerpoint/2010/main" val="42641748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همان طور كه اصول اخلاقي به طور فردي ما را به سوي خير هدايت مي كند، براي سازمانها و خط مشي هاي دولتها نيز نيازمند اصولي هستيم كه بتوانيم بر آن اساس قوانين و سياستهاي مشترك را با توجه به اخلاقيات وضع </a:t>
            </a:r>
            <a:r>
              <a:rPr lang="fa-IR" dirty="0" smtClean="0"/>
              <a:t>كنيم  .</a:t>
            </a:r>
          </a:p>
          <a:p>
            <a:r>
              <a:rPr lang="fa-IR" dirty="0"/>
              <a:t>با نگــــاهي به مذاهب و ادبيات فلسفي مي توان هر يك از آنها را پايه و اساسي براي روشي مشترك جهت رسيدن به اصول اخلاقي كه تقريباً براي همه اديان اين دنيا قابل قبول است پيدا </a:t>
            </a:r>
            <a:r>
              <a:rPr lang="fa-IR" dirty="0" smtClean="0"/>
              <a:t>كنيم .</a:t>
            </a:r>
            <a:endParaRPr lang="fa-IR" dirty="0"/>
          </a:p>
        </p:txBody>
      </p:sp>
    </p:spTree>
    <p:extLst>
      <p:ext uri="{BB962C8B-B14F-4D97-AF65-F5344CB8AC3E}">
        <p14:creationId xmlns:p14="http://schemas.microsoft.com/office/powerpoint/2010/main" val="2849888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خطرناكترين رويداد انساني انحطاط اخلاقي و شكسته شدن مرزهاي اخلاقي است كه در اين صورت هيچ چيز به سلامت نخواهد ماند و انسانيت انسان فرو مي ريزد، و اين امر در امور اداري از جايگاهي خطير و ويژه برخوردار است. زيرا وقتي انسان از محدوده فردي خارج مي شود و در پيوند با ديگر انسانها قرار مي گيرد و اين پيوند صورتي اداري مي يابد، اگر اخلاق نيك حاكم بر روابط انساني نباشد، فاجعه چندين برابر مي شود. به </a:t>
            </a:r>
          </a:p>
          <a:p>
            <a:endParaRPr lang="fa-IR" dirty="0"/>
          </a:p>
        </p:txBody>
      </p:sp>
    </p:spTree>
    <p:extLst>
      <p:ext uri="{BB962C8B-B14F-4D97-AF65-F5344CB8AC3E}">
        <p14:creationId xmlns:p14="http://schemas.microsoft.com/office/powerpoint/2010/main" val="1508194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آداب معاشرت پیامبر اکرم(ص</a:t>
            </a:r>
            <a:r>
              <a:rPr lang="en-US" b="1" dirty="0"/>
              <a:t>)</a:t>
            </a:r>
            <a:r>
              <a:rPr lang="en-US" dirty="0"/>
              <a:t/>
            </a:r>
            <a:br>
              <a:rPr lang="en-US" dirty="0"/>
            </a:br>
            <a:endParaRPr lang="fa-IR" dirty="0"/>
          </a:p>
        </p:txBody>
      </p:sp>
      <p:sp>
        <p:nvSpPr>
          <p:cNvPr id="3" name="Content Placeholder 2"/>
          <p:cNvSpPr>
            <a:spLocks noGrp="1"/>
          </p:cNvSpPr>
          <p:nvPr>
            <p:ph idx="1"/>
          </p:nvPr>
        </p:nvSpPr>
        <p:spPr/>
        <p:txBody>
          <a:bodyPr/>
          <a:lstStyle/>
          <a:p>
            <a:r>
              <a:rPr lang="fa-IR" dirty="0"/>
              <a:t>خداوند بزرگ نیز در قرآن کریم هنگامی که می‌خواهد پیامبر اکرم(ص) را به انسان‌ها معرفی کند، بزرگ‌ترین مدالی را که به برگزیده‌اش می‌دهد، ستایش خلق نیکوی اوست، به طوری که خطاب به آن حضرت می‌فرماید: «انّک لعلی خلق عظیم؛ به راستی که ای پیامبر تو به نیکو خلقی </a:t>
            </a:r>
            <a:r>
              <a:rPr lang="fa-IR" dirty="0" smtClean="0"/>
              <a:t>آراسته‌ای.&gt;&gt;</a:t>
            </a:r>
            <a:endParaRPr lang="fa-IR" dirty="0"/>
          </a:p>
        </p:txBody>
      </p:sp>
    </p:spTree>
    <p:extLst>
      <p:ext uri="{BB962C8B-B14F-4D97-AF65-F5344CB8AC3E}">
        <p14:creationId xmlns:p14="http://schemas.microsoft.com/office/powerpoint/2010/main" val="6448774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دیلمی در کتاب «ارشاد القلوب» روایت کرده که: آن حضرت اگر به خوردن چیزی دعوت می‌شد، آن را کوچک نمی‌شمرد؛ هر چند خرمایی پوسیده باشد.‌ مخارج زندگی ایشان سبک و دارای طبع بزرگ و خوش معاشرت و خوش‌رو </a:t>
            </a:r>
            <a:r>
              <a:rPr lang="fa-IR" dirty="0" smtClean="0"/>
              <a:t>بود.</a:t>
            </a:r>
          </a:p>
          <a:p>
            <a:r>
              <a:rPr lang="fa-IR" dirty="0"/>
              <a:t>بدون اینکه بخندد، همیشه تبسّمی بر لب داشت، بدون اینکه چهره‌اش درهم کشیده باشد، اندوهگین به نظر می‌رسید، بدون اینکه از خود ذلّتی نشان دهد، همواره متواضع بود، بدون اینکه اسراف بورزد، سخی بود. دل‌نازک و به همه مسلمانان مهربان بود و هرگز دست طمع به سوی چیزی دراز نکرد</a:t>
            </a:r>
          </a:p>
        </p:txBody>
      </p:sp>
    </p:spTree>
    <p:extLst>
      <p:ext uri="{BB962C8B-B14F-4D97-AF65-F5344CB8AC3E}">
        <p14:creationId xmlns:p14="http://schemas.microsoft.com/office/powerpoint/2010/main" val="25415025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 </a:t>
            </a:r>
            <a:r>
              <a:rPr lang="fa-IR" dirty="0"/>
              <a:t>اخلاق کار</a:t>
            </a:r>
          </a:p>
        </p:txBody>
      </p:sp>
      <p:sp>
        <p:nvSpPr>
          <p:cNvPr id="3" name="Content Placeholder 2"/>
          <p:cNvSpPr>
            <a:spLocks noGrp="1"/>
          </p:cNvSpPr>
          <p:nvPr>
            <p:ph idx="1"/>
          </p:nvPr>
        </p:nvSpPr>
        <p:spPr/>
        <p:txBody>
          <a:bodyPr>
            <a:normAutofit/>
          </a:bodyPr>
          <a:lstStyle/>
          <a:p>
            <a:r>
              <a:rPr lang="fa-IR" dirty="0"/>
              <a:t>اخلاق کار، متعهد شدن انرژی ذهنی و روانی و فیزیکی فرد یا گروه به ایده جمعی است در جهت اخذ قوا و استعداد درونی گروه و فرد برای توسعه به هر نحو .اخلاق کارمهمترین عامل فرهنگی درتوسعه اقتصادی محسوب می گردد. منابع انسانی پایه اصلی ثروت ملتها را تشکیل می‌دهند. </a:t>
            </a:r>
          </a:p>
        </p:txBody>
      </p:sp>
    </p:spTree>
    <p:extLst>
      <p:ext uri="{BB962C8B-B14F-4D97-AF65-F5344CB8AC3E}">
        <p14:creationId xmlns:p14="http://schemas.microsoft.com/office/powerpoint/2010/main" val="662239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سرمایه و منابع طبیعی عوامل تبعی تولیدند در حالی که انسانها عوامل فعالی هستند که سرمایه‌ها را متراکم می‌سازند، از منابع طبیعی بهره‌برداری می‌کنند، سازمانهای اجتماعی – اقتصادی و سیاسی را می‌سازند و توسعه ملی را به جلو می‌برند. کشوری که نتواند مهارتها و دانش مردمش را توسعه دهد و از آن در اقتصاد ملی به نحو موثری بهره‌برداری کند، قادر نیست هیچ چیز دیگری را توسعه بخشد</a:t>
            </a:r>
          </a:p>
          <a:p>
            <a:endParaRPr lang="fa-IR" dirty="0"/>
          </a:p>
        </p:txBody>
      </p:sp>
    </p:spTree>
    <p:extLst>
      <p:ext uri="{BB962C8B-B14F-4D97-AF65-F5344CB8AC3E}">
        <p14:creationId xmlns:p14="http://schemas.microsoft.com/office/powerpoint/2010/main" val="27017056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دیدگاه اندیشمندان مارکسیستی آن است که ضعف اخلاق کارنتیجه ازخودبیگانگی نیروی کاردرجوامع صنعتی است.چراکه کاربرای کارگر امری خارجی است و او درکارخویش ارضا نمی شود. به نظرآنها صنعتی شدن جوامع باعث جایگزینی روابط ثانوی با روابط نخستین ودرنتیجه کاهش دلبستگی به کارشده است.سایراندیشمندان به تاثیرپیشینه تاریخی، ساختارسیاسی‌‌،مذهب و عرف جامعه براخلاق کار پرداخته </a:t>
            </a:r>
            <a:r>
              <a:rPr lang="fa-IR" dirty="0" smtClean="0"/>
              <a:t>اند. </a:t>
            </a:r>
            <a:endParaRPr lang="fa-IR" dirty="0"/>
          </a:p>
        </p:txBody>
      </p:sp>
    </p:spTree>
    <p:extLst>
      <p:ext uri="{BB962C8B-B14F-4D97-AF65-F5344CB8AC3E}">
        <p14:creationId xmlns:p14="http://schemas.microsoft.com/office/powerpoint/2010/main" val="3982077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ازدیدگاه کارکردگرایان، کاریکی ازنهادهای اصلی نظام اقتصادی است واگرنظام اقتصادی رایکی ازچهارخرده نظام اساسی نظام اجتماعی محسوب کنیم،کاردرکلیه فرایندهای اجتماعی تاثیرگذاروازسایرنهادهای اجتماعی ازجمله تعلیم وتربیت تاثیرپذیراست. نکته دیگری که باید به آن توجه کرد تغییر دیدگاههای مسلط در زمینه جامعه شناسی و اقتصاد است</a:t>
            </a:r>
          </a:p>
          <a:p>
            <a:endParaRPr lang="fa-IR" dirty="0"/>
          </a:p>
        </p:txBody>
      </p:sp>
    </p:spTree>
    <p:extLst>
      <p:ext uri="{BB962C8B-B14F-4D97-AF65-F5344CB8AC3E}">
        <p14:creationId xmlns:p14="http://schemas.microsoft.com/office/powerpoint/2010/main" val="23507524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نکته دیگری که باید به آن توجه کرد تغییر دیدگاههای مسلط در زمینه جامعه شناسی و اقتصاد است. در حالی که مارکس اقتصاد را زیر بنا و سایر تحولات را روبنا می‌دانست، متأخرین بر زمینه‌های فرهنگی به عنوان عامل ایجاد توسعه اقتصادی تأکید داشتند. اقتصاددانی مانند «هاگن» کلاً به این نتیجه می‌رسد که شخصیت فرهنگی، اصلی‌ترین عامل ایجادتوسعه اقتصادی است. او تحولات اقتصادی را معلول تحول فرهنگی می‌داند و بیان می‌کند که تحول اساسی و زیربنایی در فرهنگ جامعه به خودی خود باعث می‌شود که اقتصاد از حالت رکود خارج شده و به رشد و توسعه برسد .</a:t>
            </a:r>
            <a:br>
              <a:rPr lang="fa-IR" dirty="0"/>
            </a:br>
            <a:endParaRPr lang="fa-IR" dirty="0"/>
          </a:p>
        </p:txBody>
      </p:sp>
    </p:spTree>
    <p:extLst>
      <p:ext uri="{BB962C8B-B14F-4D97-AF65-F5344CB8AC3E}">
        <p14:creationId xmlns:p14="http://schemas.microsoft.com/office/powerpoint/2010/main" val="8624760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عوامل اجتماعی مؤثر بر اخلاق کار</a:t>
            </a:r>
          </a:p>
        </p:txBody>
      </p:sp>
      <p:sp>
        <p:nvSpPr>
          <p:cNvPr id="3" name="Content Placeholder 2"/>
          <p:cNvSpPr>
            <a:spLocks noGrp="1"/>
          </p:cNvSpPr>
          <p:nvPr>
            <p:ph idx="1"/>
          </p:nvPr>
        </p:nvSpPr>
        <p:spPr>
          <a:xfrm>
            <a:off x="395536" y="1844824"/>
            <a:ext cx="8291264" cy="4781128"/>
          </a:xfrm>
        </p:spPr>
        <p:txBody>
          <a:bodyPr/>
          <a:lstStyle/>
          <a:p>
            <a:r>
              <a:rPr lang="fa-IR" dirty="0"/>
              <a:t>درباره نظریات جامعه شناسی نظریه‌های مارکسیستی به طور غیر مستقیم اشاره دقیق‌تری به اخلاق کار دارند. در این نظریه‌ها چگونگی تولید به عنوان متغیر مستقل و از خودبیگانگی به عنوان متغیر وابسته مطرح هستند. اما از خودبیگانگی افراد می‌تواند تأثیر مستقیمی بر میزان علاقه، دقت، ‌مسئولیت، ابتکارومولد بودن داشته باشد</a:t>
            </a:r>
          </a:p>
        </p:txBody>
      </p:sp>
    </p:spTree>
    <p:extLst>
      <p:ext uri="{BB962C8B-B14F-4D97-AF65-F5344CB8AC3E}">
        <p14:creationId xmlns:p14="http://schemas.microsoft.com/office/powerpoint/2010/main" val="35099107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124744"/>
            <a:ext cx="8676456" cy="5102027"/>
          </a:xfrm>
        </p:spPr>
        <p:txBody>
          <a:bodyPr>
            <a:normAutofit/>
          </a:bodyPr>
          <a:lstStyle/>
          <a:p>
            <a:r>
              <a:rPr lang="fa-IR" dirty="0" smtClean="0"/>
              <a:t>اخلاق </a:t>
            </a:r>
            <a:r>
              <a:rPr lang="fa-IR" dirty="0"/>
              <a:t>کار قواعد و زمینه‌های برانگیزاننده و فعال شده تعهد ذهنی، روانی و فیزیکی فرد یا گروه است. مسلم است که یک ذهن از خودبیگانه نمی‌تواند زمینه‌ای مناسب برای انگیزه و تعهدات اخلاقی و فیزیکی از خود بروز دهد. می‌توان رابطه میان این متغیرها را به صورت زیر نشان داد:</a:t>
            </a:r>
            <a:br>
              <a:rPr lang="fa-IR" dirty="0"/>
            </a:br>
            <a:r>
              <a:rPr lang="fa-IR" dirty="0"/>
              <a:t>کاهش اخلاق کار-- کاهش مسئولیت </a:t>
            </a:r>
            <a:br>
              <a:rPr lang="fa-IR" dirty="0"/>
            </a:br>
            <a:r>
              <a:rPr lang="fa-IR" dirty="0"/>
              <a:t>تعهد ذهنی و فیزیکی -- از خود بیگانگی </a:t>
            </a:r>
            <a:br>
              <a:rPr lang="fa-IR" dirty="0"/>
            </a:br>
            <a:r>
              <a:rPr lang="fa-IR" dirty="0"/>
              <a:t>صنعتی شدن جوامع و تاثیر آن بر اخلاق کار</a:t>
            </a:r>
            <a:br>
              <a:rPr lang="fa-IR" dirty="0"/>
            </a:br>
            <a:endParaRPr lang="fa-IR" dirty="0"/>
          </a:p>
        </p:txBody>
      </p:sp>
    </p:spTree>
    <p:extLst>
      <p:ext uri="{BB962C8B-B14F-4D97-AF65-F5344CB8AC3E}">
        <p14:creationId xmlns:p14="http://schemas.microsoft.com/office/powerpoint/2010/main" val="5397923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عوامل اقتصادی مؤثر بر اخلاق کار</a:t>
            </a:r>
          </a:p>
        </p:txBody>
      </p:sp>
      <p:sp>
        <p:nvSpPr>
          <p:cNvPr id="3" name="Content Placeholder 2"/>
          <p:cNvSpPr>
            <a:spLocks noGrp="1"/>
          </p:cNvSpPr>
          <p:nvPr>
            <p:ph idx="1"/>
          </p:nvPr>
        </p:nvSpPr>
        <p:spPr/>
        <p:txBody>
          <a:bodyPr>
            <a:normAutofit/>
          </a:bodyPr>
          <a:lstStyle/>
          <a:p>
            <a:r>
              <a:rPr lang="fa-IR" dirty="0"/>
              <a:t>عدم تناسب کار با دستمزد از مبرم‌ترین مسائل اقتصادی جامعه است که به شدت انگیزه کار را در کارکنان تحت تأثیر قرار داده است. عمده‌ترین مشکلات از دیدگاه ایرانیان «تورم، نارسائیهای اقتصادی و بیکاری است» که قریب 61 درصد کل مشکلات از نظر پاسخگویان </a:t>
            </a:r>
            <a:r>
              <a:rPr lang="fa-IR" dirty="0" smtClean="0"/>
              <a:t>است.</a:t>
            </a:r>
            <a:r>
              <a:rPr lang="fa-IR" dirty="0"/>
              <a:t/>
            </a:r>
            <a:br>
              <a:rPr lang="fa-IR" dirty="0"/>
            </a:br>
            <a:endParaRPr lang="fa-IR" dirty="0"/>
          </a:p>
        </p:txBody>
      </p:sp>
    </p:spTree>
    <p:extLst>
      <p:ext uri="{BB962C8B-B14F-4D97-AF65-F5344CB8AC3E}">
        <p14:creationId xmlns:p14="http://schemas.microsoft.com/office/powerpoint/2010/main" val="3365771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t>از منظر امير مومنان علي (عليه السّلام)</a:t>
            </a:r>
          </a:p>
        </p:txBody>
      </p:sp>
      <p:sp>
        <p:nvSpPr>
          <p:cNvPr id="3" name="Content Placeholder 2"/>
          <p:cNvSpPr>
            <a:spLocks noGrp="1"/>
          </p:cNvSpPr>
          <p:nvPr>
            <p:ph idx="1"/>
          </p:nvPr>
        </p:nvSpPr>
        <p:spPr/>
        <p:txBody>
          <a:bodyPr>
            <a:normAutofit/>
          </a:bodyPr>
          <a:lstStyle/>
          <a:p>
            <a:r>
              <a:rPr lang="fa-IR" dirty="0" smtClean="0"/>
              <a:t>آنچه </a:t>
            </a:r>
            <a:r>
              <a:rPr lang="fa-IR" dirty="0"/>
              <a:t>مايه برتري آدميان و سبب والايي شان ايشان است، كرامتهاي اخلاقي است و اين كرامتها در اداره امور نقشي اساسي دارد. روايت شده كه آن حضرت فرمود: «عليكم بمكارم الاخلاق فانها رفعه»</a:t>
            </a:r>
            <a:endParaRPr lang="en-US" dirty="0"/>
          </a:p>
          <a:p>
            <a:r>
              <a:rPr lang="fa-IR" dirty="0"/>
              <a:t>« بر شما باد به مكارم اخلاق كه آن سبب والايي است. »</a:t>
            </a:r>
            <a:endParaRPr lang="en-US" dirty="0"/>
          </a:p>
          <a:p>
            <a:r>
              <a:rPr lang="fa-IR" dirty="0"/>
              <a:t>والايي مردمان و اعتبار آنان به مكارم اخلاق در ايشان است و كساني كه در جايگاه اداره امور قرار مي گيرند، بيش از هر چيز به مكارم اخلاق و بزرگواريهاي انساني نيازمندند كه روابط انسانها بدون كرامتهاي اخلاقي، روابطي خشك و نادرست خواهد شد</a:t>
            </a:r>
          </a:p>
        </p:txBody>
      </p:sp>
    </p:spTree>
    <p:extLst>
      <p:ext uri="{BB962C8B-B14F-4D97-AF65-F5344CB8AC3E}">
        <p14:creationId xmlns:p14="http://schemas.microsoft.com/office/powerpoint/2010/main" val="20904672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به نظر برخی در تاریخ معاصر یکی از دلایل سستی ایرانیان در مرحله اقدام و عمل، نفوذ خصیصه استفاده از درآمدهای نفتی در اندیشه مردم است. این ثروت که بدون زحمت و کار به دست می‌آید باعث شده است که اساساً کار و تلاش ارزشی نسبتاً نامعقول پیدا کنند. اسراف، بهره‌وری اندک و فقدان اخلاق کار و اتکاء به درآمد نفت آن چنان است که انقلاب اسلامی هم نتوانسته است این اندیشه را از محیطهای کار و کانونهای مدیریتی جامعه دور سازد</a:t>
            </a:r>
          </a:p>
        </p:txBody>
      </p:sp>
    </p:spTree>
    <p:extLst>
      <p:ext uri="{BB962C8B-B14F-4D97-AF65-F5344CB8AC3E}">
        <p14:creationId xmlns:p14="http://schemas.microsoft.com/office/powerpoint/2010/main" val="17250616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نیروی انسانی کارآمد، کار گروهی، مشارکت کارکنان در امور، همکاری صمیمانه میان مدیریت و کارکنان، وجود مناسبات دوستانه در میان کارکنان، استفاده کافی و به جا از فناوری و آگاهی از اهمیت بهره‌وری و هماهنگی هدفهای کارکنان با اهداف مدیران یکی ازعوامل بهره‌وری بالاست. </a:t>
            </a:r>
          </a:p>
        </p:txBody>
      </p:sp>
    </p:spTree>
    <p:extLst>
      <p:ext uri="{BB962C8B-B14F-4D97-AF65-F5344CB8AC3E}">
        <p14:creationId xmlns:p14="http://schemas.microsoft.com/office/powerpoint/2010/main" val="4890793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هر مدیری باید نسبت به نظام اجتماعی سازمان خود آگاهی داشته و برای افزایش بهره‌وری و اخلاق کار از دیوانسالاری پرهیز کند. به عنوان مثال در تحقیقی نشان داده شده است که اکثرکارگران به ایجاد تعادل میان کار و زندگی شخصی بیش از میزان حقوق اهمیت می‌دهند</a:t>
            </a:r>
          </a:p>
          <a:p>
            <a:endParaRPr lang="fa-IR" dirty="0"/>
          </a:p>
        </p:txBody>
      </p:sp>
    </p:spTree>
    <p:extLst>
      <p:ext uri="{BB962C8B-B14F-4D97-AF65-F5344CB8AC3E}">
        <p14:creationId xmlns:p14="http://schemas.microsoft.com/office/powerpoint/2010/main" val="27462485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17868750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4165942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اهميت نوع نگرش اداري</a:t>
            </a:r>
            <a:r>
              <a:rPr lang="en-US" dirty="0"/>
              <a:t/>
            </a:r>
            <a:br>
              <a:rPr lang="en-US" dirty="0"/>
            </a:br>
            <a:endParaRPr lang="fa-IR" dirty="0"/>
          </a:p>
        </p:txBody>
      </p:sp>
      <p:sp>
        <p:nvSpPr>
          <p:cNvPr id="3" name="Content Placeholder 2"/>
          <p:cNvSpPr>
            <a:spLocks noGrp="1"/>
          </p:cNvSpPr>
          <p:nvPr>
            <p:ph idx="1"/>
          </p:nvPr>
        </p:nvSpPr>
        <p:spPr/>
        <p:txBody>
          <a:bodyPr/>
          <a:lstStyle/>
          <a:p>
            <a:r>
              <a:rPr lang="fa-IR" dirty="0"/>
              <a:t>مهمترين مبنا در سامان يافتن اخلاق اداري، تصحيح بينش كاركنان و بسامان آوردن نوع نگاه آنان به خودشان و مردمان و مسئولان و وظايفشان است. زماني كه نگاه انسان به خود و مردم و مافوق خود و كار اصلاح شود و با نگاهي توحيدي و پاك به اين امور بنگرد و براساس اين نگاه عمل نمايد، كار كردن عين خدمت كردن و عبادت نمودن و همپاي لذت و شيريني و همتاي رشد و شكوفايي است.</a:t>
            </a:r>
            <a:endParaRPr lang="en-US" dirty="0"/>
          </a:p>
          <a:p>
            <a:endParaRPr lang="fa-IR" dirty="0"/>
          </a:p>
        </p:txBody>
      </p:sp>
    </p:spTree>
    <p:extLst>
      <p:ext uri="{BB962C8B-B14F-4D97-AF65-F5344CB8AC3E}">
        <p14:creationId xmlns:p14="http://schemas.microsoft.com/office/powerpoint/2010/main" val="35449223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اينكه انسان خود را چگونه ببيند و چگونه بيابد و چه جايگاهي در هستي براي خود قائل باشد، به شدت در اخلاق و رفتار او تاثيرگذار است. آن كه خود را «عبد» مي يابد و براي خويش «كرامت انساني» و «عزت ايماني» قايل است به گونه اي رفتار مي كند، و آن كه «عبد» بودن خود را از ياد مي برد و براي خويش «كرامت» و «عزت» قائل نيست به گونه اي ديگر و متضاد با گونه نخست رفتار مي نمايد.</a:t>
            </a:r>
            <a:endParaRPr lang="en-US" dirty="0"/>
          </a:p>
          <a:p>
            <a:endParaRPr lang="fa-IR" dirty="0"/>
          </a:p>
        </p:txBody>
      </p:sp>
    </p:spTree>
    <p:extLst>
      <p:ext uri="{BB962C8B-B14F-4D97-AF65-F5344CB8AC3E}">
        <p14:creationId xmlns:p14="http://schemas.microsoft.com/office/powerpoint/2010/main" val="3757681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از مهمترين اموري كه بايد به آن پرداخت، حفظ و رشد كرامت كاركنان نظام اداري، و ترميم و تقويت كرامت ايشان است كه اگر كاركنان نظام اداري خود را كريم ببينند، كريمانه رفتار مي كنند و كرامت خود را با هيچ چيز معاوضه نمي نمايند. اميرمؤمنان علي(عليه السّلام) در سفارشي گرانقدر به فرزندش حسن(عليه السّلام) چنين فرموده است:</a:t>
            </a:r>
            <a:endParaRPr lang="en-US" dirty="0"/>
          </a:p>
          <a:p>
            <a:r>
              <a:rPr lang="fa-IR" dirty="0"/>
              <a:t>«اكرم نفسك عن كل دنيه، و اين ساقتك الي الرغائب، فانك لن تعتاض بما تبذل من نفسك عوضاً»1</a:t>
            </a:r>
            <a:endParaRPr lang="en-US" dirty="0"/>
          </a:p>
          <a:p>
            <a:r>
              <a:rPr lang="fa-IR" dirty="0"/>
              <a:t>نفس خود را از هر پستي گرامي دار، هرچند تو را به آنچه خواهاني برساند، چه آنچه را از خود بر سر اين كار مي نهي، هرگز به تو برنگرداند</a:t>
            </a:r>
          </a:p>
        </p:txBody>
      </p:sp>
    </p:spTree>
    <p:extLst>
      <p:ext uri="{BB962C8B-B14F-4D97-AF65-F5344CB8AC3E}">
        <p14:creationId xmlns:p14="http://schemas.microsoft.com/office/powerpoint/2010/main" val="38674004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نگاه به كار و مسئوليت</a:t>
            </a:r>
          </a:p>
        </p:txBody>
      </p:sp>
      <p:sp>
        <p:nvSpPr>
          <p:cNvPr id="3" name="Content Placeholder 2"/>
          <p:cNvSpPr>
            <a:spLocks noGrp="1"/>
          </p:cNvSpPr>
          <p:nvPr>
            <p:ph idx="1"/>
          </p:nvPr>
        </p:nvSpPr>
        <p:spPr/>
        <p:txBody>
          <a:bodyPr>
            <a:normAutofit/>
          </a:bodyPr>
          <a:lstStyle/>
          <a:p>
            <a:r>
              <a:rPr lang="fa-IR" dirty="0"/>
              <a:t>نوع نگاه انسان به كار و مسئوليت از امور مهم اخلاق مطلوب اداري است. كسي كه كار و مسئوليت را امانت ببيند و آن را وسيله عزتمندي و سرمايه شكوفايي خويش بداند، از كار كردن احساس رضايت و خشنودي و خود شكوفائي مي كند و همين امر باعث بهبود اخلاق اداري او مي شود. اميرمؤمنان در آموزشهاي اخلاق اداري كارگزاران و كاركنان دستگاه اداري را در اين جهت آموزش مي داد، چنانچه در نامه اي به اشعث بن قيس، استاندار «آذربايجان» چنين فرموده است:</a:t>
            </a:r>
            <a:endParaRPr lang="en-US" dirty="0"/>
          </a:p>
          <a:p>
            <a:endParaRPr lang="fa-IR" dirty="0"/>
          </a:p>
        </p:txBody>
      </p:sp>
    </p:spTree>
    <p:extLst>
      <p:ext uri="{BB962C8B-B14F-4D97-AF65-F5344CB8AC3E}">
        <p14:creationId xmlns:p14="http://schemas.microsoft.com/office/powerpoint/2010/main" val="302978999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3149</TotalTime>
  <Words>3034</Words>
  <Application>Microsoft Office PowerPoint</Application>
  <PresentationFormat>On-screen Show (4:3)</PresentationFormat>
  <Paragraphs>125</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Apothecary</vt:lpstr>
      <vt:lpstr>اخلاق اداری  </vt:lpstr>
      <vt:lpstr>PowerPoint Presentation</vt:lpstr>
      <vt:lpstr>ضرورت اخلاق اداري </vt:lpstr>
      <vt:lpstr>PowerPoint Presentation</vt:lpstr>
      <vt:lpstr>از منظر امير مومنان علي (عليه السّلام)</vt:lpstr>
      <vt:lpstr>اهميت نوع نگرش اداري </vt:lpstr>
      <vt:lpstr>PowerPoint Presentation</vt:lpstr>
      <vt:lpstr>PowerPoint Presentation</vt:lpstr>
      <vt:lpstr>نگاه به كار و مسئوليت</vt:lpstr>
      <vt:lpstr>PowerPoint Presentation</vt:lpstr>
      <vt:lpstr>PowerPoint Presentation</vt:lpstr>
      <vt:lpstr>PowerPoint Presentation</vt:lpstr>
      <vt:lpstr>نگاه به مردم </vt:lpstr>
      <vt:lpstr>PowerPoint Presentation</vt:lpstr>
      <vt:lpstr>PowerPoint Presentation</vt:lpstr>
      <vt:lpstr>اخلاق و آداب معاشرت اجتماعی  </vt:lpstr>
      <vt:lpstr>لازمه معاشرت صحیح، شناخت روحیات ،خلقیات  ودرک متقابل اطرافیان است </vt:lpstr>
      <vt:lpstr> معیار معاشرت با دیگران </vt:lpstr>
      <vt:lpstr>PowerPoint Presentation</vt:lpstr>
      <vt:lpstr>PowerPoint Presentation</vt:lpstr>
      <vt:lpstr>PowerPoint Presentation</vt:lpstr>
      <vt:lpstr> 7-  رعایت حق معاشر </vt:lpstr>
      <vt:lpstr>چگونگی رفتار با مردم </vt:lpstr>
      <vt:lpstr>اصول کلی ارتباط  ومعاشرت صحیح </vt:lpstr>
      <vt:lpstr>PowerPoint Presentation</vt:lpstr>
      <vt:lpstr>اصول کلی ارتباط  ومعاشرت صحیح </vt:lpstr>
      <vt:lpstr>PowerPoint Presentation</vt:lpstr>
      <vt:lpstr>چگونه خوش اخلاق  شویم </vt:lpstr>
      <vt:lpstr>   اخلاق بااعتقاد قلبی همراه  باشد</vt:lpstr>
      <vt:lpstr>اخلاق باید درکنارایمان به خدا ومبدأهستی باشد تا  ارزش آفرین گردد</vt:lpstr>
      <vt:lpstr>PowerPoint Presentation</vt:lpstr>
      <vt:lpstr>خوش اخلاقی برنامه ریزی می خواهد</vt:lpstr>
      <vt:lpstr>PowerPoint Presentation</vt:lpstr>
      <vt:lpstr>PowerPoint Presentation</vt:lpstr>
      <vt:lpstr>PowerPoint Presentation</vt:lpstr>
      <vt:lpstr>جهاني شدن اصول اخلاقي</vt:lpstr>
      <vt:lpstr>PowerPoint Presentation</vt:lpstr>
      <vt:lpstr>PowerPoint Presentation</vt:lpstr>
      <vt:lpstr>PowerPoint Presentation</vt:lpstr>
      <vt:lpstr>آداب معاشرت پیامبر اکرم(ص) </vt:lpstr>
      <vt:lpstr>PowerPoint Presentation</vt:lpstr>
      <vt:lpstr> اخلاق کار</vt:lpstr>
      <vt:lpstr>PowerPoint Presentation</vt:lpstr>
      <vt:lpstr>PowerPoint Presentation</vt:lpstr>
      <vt:lpstr>PowerPoint Presentation</vt:lpstr>
      <vt:lpstr>PowerPoint Presentation</vt:lpstr>
      <vt:lpstr>عوامل اجتماعی مؤثر بر اخلاق کار</vt:lpstr>
      <vt:lpstr>PowerPoint Presentation</vt:lpstr>
      <vt:lpstr>عوامل اقتصادی مؤثر بر اخلاق کار</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Abar Rayaneh</dc:creator>
  <cp:lastModifiedBy>Abar Rayaneh</cp:lastModifiedBy>
  <cp:revision>18</cp:revision>
  <dcterms:created xsi:type="dcterms:W3CDTF">2013-01-09T05:27:57Z</dcterms:created>
  <dcterms:modified xsi:type="dcterms:W3CDTF">2013-01-19T08:37:54Z</dcterms:modified>
</cp:coreProperties>
</file>